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p:sldMasterIdLst>
    <p:sldMasterId id="2147483648" r:id="rId1"/>
  </p:sldMasterIdLst>
  <p:notesMasterIdLst>
    <p:notesMasterId r:id="rId24"/>
  </p:notesMasterIdLst>
  <p:sldIdLst>
    <p:sldId id="257" r:id="rId2"/>
    <p:sldId id="1001" r:id="rId3"/>
    <p:sldId id="1012" r:id="rId4"/>
    <p:sldId id="1002" r:id="rId5"/>
    <p:sldId id="1008" r:id="rId6"/>
    <p:sldId id="1010" r:id="rId7"/>
    <p:sldId id="259" r:id="rId8"/>
    <p:sldId id="1004" r:id="rId9"/>
    <p:sldId id="1005" r:id="rId10"/>
    <p:sldId id="293" r:id="rId11"/>
    <p:sldId id="1003" r:id="rId12"/>
    <p:sldId id="269" r:id="rId13"/>
    <p:sldId id="1013" r:id="rId14"/>
    <p:sldId id="273" r:id="rId15"/>
    <p:sldId id="281" r:id="rId16"/>
    <p:sldId id="274" r:id="rId17"/>
    <p:sldId id="964" r:id="rId18"/>
    <p:sldId id="332" r:id="rId19"/>
    <p:sldId id="972" r:id="rId20"/>
    <p:sldId id="300" r:id="rId21"/>
    <p:sldId id="295" r:id="rId22"/>
    <p:sldId id="1014" r:id="rId23"/>
  </p:sldIdLst>
  <p:sldSz cx="9144000" cy="5143500" type="screen16x9"/>
  <p:notesSz cx="7104063" cy="10234613"/>
  <p:embeddedFontLst>
    <p:embeddedFont>
      <p:font typeface="Arial Black" panose="020B0A04020102020204" pitchFamily="34" charset="0"/>
      <p:bold r:id="rId25"/>
    </p:embeddedFont>
    <p:embeddedFont>
      <p:font typeface="KoPub돋움체 Bold" panose="00000800000000000000" pitchFamily="2" charset="-127"/>
      <p:regular r:id="rId26"/>
      <p:bold r:id="rId27"/>
    </p:embeddedFont>
    <p:embeddedFont>
      <p:font typeface="KoPub돋움체 Medium" panose="00000600000000000000" pitchFamily="2" charset="-127"/>
      <p:regular r:id="rId28"/>
    </p:embeddedFont>
    <p:embeddedFont>
      <p:font typeface="Script MT Bold" panose="03040602040607080904" pitchFamily="66" charset="0"/>
      <p:bold r:id="rId29"/>
    </p:embeddedFont>
    <p:embeddedFont>
      <p:font typeface="맑은 고딕" panose="020B0503020000020004" pitchFamily="50" charset="-127"/>
      <p:regular r:id="rId30"/>
      <p:bold r:id="rId31"/>
    </p:embeddedFont>
    <p:embeddedFont>
      <p:font typeface="새굴림" panose="02030600000101010101" pitchFamily="18" charset="-127"/>
      <p:regular r:id="rId32"/>
    </p:embeddedFont>
  </p:embeddedFontLst>
  <p:defaultTextStyle>
    <a:defPPr>
      <a:defRPr lang="ko-KR"/>
    </a:defPPr>
    <a:lvl1pPr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1pPr>
    <a:lvl2pPr marL="4572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9144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828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2286000" algn="l" defTabSz="9144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743200" algn="l" defTabSz="9144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3200400" algn="l" defTabSz="9144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3657600" algn="l" defTabSz="9144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p:defaultTextStyle>
  <p:extLst>
    <p:ext uri="{EFAFB233-063F-42B5-8137-9DF3F51BA10A}">
      <p15:sldGuideLst xmlns:p15="http://schemas.microsoft.com/office/powerpoint/2012/main">
        <p15:guide id="1" orient="horz" pos="1620">
          <p15:clr>
            <a:srgbClr val="A4A3A4"/>
          </p15:clr>
        </p15:guide>
        <p15:guide id="2" orient="horz" pos="395">
          <p15:clr>
            <a:srgbClr val="A4A3A4"/>
          </p15:clr>
        </p15:guide>
        <p15:guide id="3" orient="horz" pos="486">
          <p15:clr>
            <a:srgbClr val="A4A3A4"/>
          </p15:clr>
        </p15:guide>
        <p15:guide id="4" orient="horz" pos="3072">
          <p15:clr>
            <a:srgbClr val="A4A3A4"/>
          </p15:clr>
        </p15:guide>
        <p15:guide id="5" orient="horz" pos="3026">
          <p15:clr>
            <a:srgbClr val="A4A3A4"/>
          </p15:clr>
        </p15:guide>
        <p15:guide id="6" orient="horz" pos="577">
          <p15:clr>
            <a:srgbClr val="A4A3A4"/>
          </p15:clr>
        </p15:guide>
        <p15:guide id="7" pos="204">
          <p15:clr>
            <a:srgbClr val="A4A3A4"/>
          </p15:clr>
        </p15:guide>
        <p15:guide id="8" pos="2880">
          <p15:clr>
            <a:srgbClr val="A4A3A4"/>
          </p15:clr>
        </p15:guide>
        <p15:guide id="9" pos="555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8CF"/>
    <a:srgbClr val="A0DEFA"/>
    <a:srgbClr val="C0E9FC"/>
    <a:srgbClr val="D60093"/>
    <a:srgbClr val="FF00FF"/>
    <a:srgbClr val="0000FF"/>
    <a:srgbClr val="FFFFCC"/>
    <a:srgbClr val="FCE8FE"/>
    <a:srgbClr val="CC00CC"/>
    <a:srgbClr val="FF01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90909" autoAdjust="0"/>
  </p:normalViewPr>
  <p:slideViewPr>
    <p:cSldViewPr showGuides="1">
      <p:cViewPr varScale="1">
        <p:scale>
          <a:sx n="109" d="100"/>
          <a:sy n="109" d="100"/>
        </p:scale>
        <p:origin x="126" y="252"/>
      </p:cViewPr>
      <p:guideLst>
        <p:guide orient="horz" pos="1620"/>
        <p:guide orient="horz" pos="395"/>
        <p:guide orient="horz" pos="486"/>
        <p:guide orient="horz" pos="3072"/>
        <p:guide orient="horz" pos="3026"/>
        <p:guide orient="horz" pos="577"/>
        <p:guide pos="204"/>
        <p:guide pos="2880"/>
        <p:guide pos="555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176"/>
    </p:cViewPr>
  </p:sorterViewPr>
  <p:notesViewPr>
    <p:cSldViewPr>
      <p:cViewPr varScale="1">
        <p:scale>
          <a:sx n="77" d="100"/>
          <a:sy n="77" d="100"/>
        </p:scale>
        <p:origin x="3072" y="90"/>
      </p:cViewPr>
      <p:guideLst/>
    </p:cSldViewPr>
  </p:notesViewPr>
  <p:gridSpacing cx="43200" cy="43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smtClean="0"/>
            </a:lvl1pPr>
          </a:lstStyle>
          <a:p>
            <a:pPr>
              <a:defRPr/>
            </a:pPr>
            <a:endParaRPr lang="ko-KR" altLang="en-US"/>
          </a:p>
        </p:txBody>
      </p:sp>
      <p:sp>
        <p:nvSpPr>
          <p:cNvPr id="3" name="날짜 개체 틀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smtClean="0"/>
            </a:lvl1pPr>
          </a:lstStyle>
          <a:p>
            <a:pPr>
              <a:defRPr/>
            </a:pPr>
            <a:fld id="{266498F2-5F5C-4E4A-821D-5872E6D890E0}" type="datetimeFigureOut">
              <a:rPr lang="ko-KR" altLang="en-US"/>
              <a:pPr>
                <a:defRPr/>
              </a:pPr>
              <a:t>2024-04-19</a:t>
            </a:fld>
            <a:endParaRPr lang="ko-KR" altLang="en-US"/>
          </a:p>
        </p:txBody>
      </p:sp>
      <p:sp>
        <p:nvSpPr>
          <p:cNvPr id="4" name="슬라이드 이미지 개체 틀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pPr lvl="0"/>
            <a:endParaRPr lang="ko-KR" altLang="en-US" noProof="0"/>
          </a:p>
        </p:txBody>
      </p:sp>
      <p:sp>
        <p:nvSpPr>
          <p:cNvPr id="5" name="슬라이드 노트 개체 틀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ko-KR" altLang="en-US" noProof="0"/>
              <a:t>마스터 텍스트 스타일 편집</a:t>
            </a:r>
          </a:p>
          <a:p>
            <a:pPr lvl="1"/>
            <a:r>
              <a:rPr lang="ko-KR" altLang="en-US" noProof="0"/>
              <a:t>둘째 수준</a:t>
            </a:r>
          </a:p>
          <a:p>
            <a:pPr lvl="2"/>
            <a:r>
              <a:rPr lang="ko-KR" altLang="en-US" noProof="0"/>
              <a:t>셋째 수준</a:t>
            </a:r>
          </a:p>
          <a:p>
            <a:pPr lvl="3"/>
            <a:r>
              <a:rPr lang="ko-KR" altLang="en-US" noProof="0"/>
              <a:t>넷째 수준</a:t>
            </a:r>
          </a:p>
          <a:p>
            <a:pPr lvl="4"/>
            <a:r>
              <a:rPr lang="ko-KR" altLang="en-US" noProof="0"/>
              <a:t>다섯째 수준</a:t>
            </a:r>
          </a:p>
        </p:txBody>
      </p:sp>
      <p:sp>
        <p:nvSpPr>
          <p:cNvPr id="6" name="바닥글 개체 틀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smtClean="0"/>
            </a:lvl1pPr>
          </a:lstStyle>
          <a:p>
            <a:pPr>
              <a:defRPr/>
            </a:pPr>
            <a:endParaRPr lang="ko-KR" altLang="en-US"/>
          </a:p>
        </p:txBody>
      </p:sp>
      <p:sp>
        <p:nvSpPr>
          <p:cNvPr id="7" name="슬라이드 번호 개체 틀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smtClean="0"/>
            </a:lvl1pPr>
          </a:lstStyle>
          <a:p>
            <a:pPr>
              <a:defRPr/>
            </a:pPr>
            <a:fld id="{F7E69ED1-6579-4602-BFAB-826D2B0B6012}" type="slidenum">
              <a:rPr lang="ko-KR" altLang="en-US"/>
              <a:pPr>
                <a:defRPr/>
              </a:pPr>
              <a:t>‹#›</a:t>
            </a:fld>
            <a:endParaRPr lang="ko-KR" altLang="en-US"/>
          </a:p>
        </p:txBody>
      </p:sp>
    </p:spTree>
    <p:extLst>
      <p:ext uri="{BB962C8B-B14F-4D97-AF65-F5344CB8AC3E}">
        <p14:creationId xmlns:p14="http://schemas.microsoft.com/office/powerpoint/2010/main" val="1214269793"/>
      </p:ext>
    </p:extLst>
  </p:cSld>
  <p:clrMap bg1="lt1" tx1="dk1" bg2="lt2" tx2="dk2" accent1="accent1" accent2="accent2" accent3="accent3" accent4="accent4" accent5="accent5" accent6="accent6" hlink="hlink" folHlink="folHlink"/>
  <p:notesStyle>
    <a:lvl1pPr algn="l" rtl="0" fontAlgn="base" latinLnBrk="1">
      <a:spcBef>
        <a:spcPct val="30000"/>
      </a:spcBef>
      <a:spcAft>
        <a:spcPct val="0"/>
      </a:spcAft>
      <a:defRPr sz="1200" kern="1200">
        <a:solidFill>
          <a:schemeClr val="tx1"/>
        </a:solidFill>
        <a:latin typeface="+mn-lt"/>
        <a:ea typeface="+mn-ea"/>
        <a:cs typeface="+mn-cs"/>
      </a:defRPr>
    </a:lvl1pPr>
    <a:lvl2pPr marL="457200" algn="l" rtl="0" fontAlgn="base" latinLnBrk="1">
      <a:spcBef>
        <a:spcPct val="30000"/>
      </a:spcBef>
      <a:spcAft>
        <a:spcPct val="0"/>
      </a:spcAft>
      <a:defRPr sz="1200" kern="1200">
        <a:solidFill>
          <a:schemeClr val="tx1"/>
        </a:solidFill>
        <a:latin typeface="+mn-lt"/>
        <a:ea typeface="+mn-ea"/>
        <a:cs typeface="+mn-cs"/>
      </a:defRPr>
    </a:lvl2pPr>
    <a:lvl3pPr marL="914400" algn="l" rtl="0" fontAlgn="base" latinLnBrk="1">
      <a:spcBef>
        <a:spcPct val="30000"/>
      </a:spcBef>
      <a:spcAft>
        <a:spcPct val="0"/>
      </a:spcAft>
      <a:defRPr sz="1200" kern="1200">
        <a:solidFill>
          <a:schemeClr val="tx1"/>
        </a:solidFill>
        <a:latin typeface="+mn-lt"/>
        <a:ea typeface="+mn-ea"/>
        <a:cs typeface="+mn-cs"/>
      </a:defRPr>
    </a:lvl3pPr>
    <a:lvl4pPr marL="1371600" algn="l" rtl="0" fontAlgn="base" latinLnBrk="1">
      <a:spcBef>
        <a:spcPct val="30000"/>
      </a:spcBef>
      <a:spcAft>
        <a:spcPct val="0"/>
      </a:spcAft>
      <a:defRPr sz="1200" kern="1200">
        <a:solidFill>
          <a:schemeClr val="tx1"/>
        </a:solidFill>
        <a:latin typeface="+mn-lt"/>
        <a:ea typeface="+mn-ea"/>
        <a:cs typeface="+mn-cs"/>
      </a:defRPr>
    </a:lvl4pPr>
    <a:lvl5pPr marL="1828800" algn="l" rtl="0" fontAlgn="base" latinLnBrk="1">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Hello, my name is Kyong</a:t>
            </a:r>
            <a:r>
              <a:rPr lang="ko-KR" altLang="en-US" dirty="0"/>
              <a:t> </a:t>
            </a:r>
            <a:r>
              <a:rPr lang="en-US" altLang="ko-KR" dirty="0"/>
              <a:t>Hon</a:t>
            </a:r>
            <a:r>
              <a:rPr lang="ko-KR" altLang="en-US" dirty="0"/>
              <a:t> </a:t>
            </a:r>
            <a:r>
              <a:rPr lang="en-US" altLang="ko-KR" dirty="0"/>
              <a:t>Kim. I am a CEO in </a:t>
            </a:r>
            <a:r>
              <a:rPr lang="en-US" altLang="ko-KR" dirty="0" err="1"/>
              <a:t>photonisol</a:t>
            </a:r>
            <a:r>
              <a:rPr lang="en-US" altLang="ko-KR" dirty="0"/>
              <a:t> incorporated.</a:t>
            </a:r>
          </a:p>
          <a:p>
            <a:r>
              <a:rPr lang="en-US" altLang="ko-KR" sz="1800" dirty="0">
                <a:effectLst/>
                <a:latin typeface="맑은 고딕" panose="020B0503020000020004" pitchFamily="50" charset="-127"/>
                <a:cs typeface="Times New Roman" panose="02020603050405020304" pitchFamily="18" charset="0"/>
              </a:rPr>
              <a:t>Our company is developing the world-first commercial product of optical diode (isolator) chips for the photonics era of 21</a:t>
            </a:r>
            <a:r>
              <a:rPr lang="en-US" altLang="ko-KR" sz="1800" baseline="30000" dirty="0">
                <a:effectLst/>
                <a:latin typeface="맑은 고딕" panose="020B0503020000020004" pitchFamily="50" charset="-127"/>
                <a:cs typeface="Times New Roman" panose="02020603050405020304" pitchFamily="18" charset="0"/>
              </a:rPr>
              <a:t>st</a:t>
            </a:r>
            <a:r>
              <a:rPr lang="en-US" altLang="ko-KR" sz="1800" dirty="0">
                <a:effectLst/>
                <a:latin typeface="맑은 고딕" panose="020B0503020000020004" pitchFamily="50" charset="-127"/>
                <a:cs typeface="Times New Roman" panose="02020603050405020304" pitchFamily="18" charset="0"/>
              </a:rPr>
              <a:t> century</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0</a:t>
            </a:fld>
            <a:endParaRPr lang="ko-KR" altLang="en-US"/>
          </a:p>
        </p:txBody>
      </p:sp>
    </p:spTree>
    <p:extLst>
      <p:ext uri="{BB962C8B-B14F-4D97-AF65-F5344CB8AC3E}">
        <p14:creationId xmlns:p14="http://schemas.microsoft.com/office/powerpoint/2010/main" val="1059221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We expect to have some market share by replacing the existing bulk-type optical isolator used in present optical transceiver modules for data center applications. </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We also expect some market share with semiconductor devices in the next generation machine-learning and AI computer applications possibly from 2025.</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9</a:t>
            </a:fld>
            <a:endParaRPr lang="ko-KR" altLang="en-US"/>
          </a:p>
        </p:txBody>
      </p:sp>
    </p:spTree>
    <p:extLst>
      <p:ext uri="{BB962C8B-B14F-4D97-AF65-F5344CB8AC3E}">
        <p14:creationId xmlns:p14="http://schemas.microsoft.com/office/powerpoint/2010/main" val="1819052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We are</a:t>
            </a:r>
            <a:r>
              <a:rPr lang="ko-KR" altLang="en-US" sz="1800" kern="100" dirty="0">
                <a:effectLst/>
                <a:latin typeface="맑은 고딕" panose="020B0503020000020004" pitchFamily="50" charset="-127"/>
                <a:ea typeface="맑은 고딕" panose="020B0503020000020004" pitchFamily="50" charset="-127"/>
                <a:cs typeface="Times New Roman" panose="02020603050405020304" pitchFamily="18" charset="0"/>
              </a:rPr>
              <a:t> </a:t>
            </a: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planning to enter market soon by having the field-level performance of the optical diode chips.</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Based on our optical diode chip we will proceed to photonic integrated circuits by collaborating with silicon foundries and by performing post device processing.</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10</a:t>
            </a:fld>
            <a:endParaRPr lang="ko-KR" altLang="en-US"/>
          </a:p>
        </p:txBody>
      </p:sp>
    </p:spTree>
    <p:extLst>
      <p:ext uri="{BB962C8B-B14F-4D97-AF65-F5344CB8AC3E}">
        <p14:creationId xmlns:p14="http://schemas.microsoft.com/office/powerpoint/2010/main" val="2758430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have seven members presently including highly technical oriented experts in photonics and nano-optics areas.</a:t>
            </a:r>
            <a:endParaRPr lang="ko-KR" altLang="en-US" dirty="0"/>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11</a:t>
            </a:fld>
            <a:endParaRPr lang="ko-KR" altLang="en-US"/>
          </a:p>
        </p:txBody>
      </p:sp>
    </p:spTree>
    <p:extLst>
      <p:ext uri="{BB962C8B-B14F-4D97-AF65-F5344CB8AC3E}">
        <p14:creationId xmlns:p14="http://schemas.microsoft.com/office/powerpoint/2010/main" val="358796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a:t>PhotoniSol</a:t>
            </a:r>
            <a:r>
              <a:rPr lang="en-US" altLang="ko-KR" dirty="0"/>
              <a:t> is a technical venture company </a:t>
            </a:r>
            <a:r>
              <a:rPr lang="en-US" altLang="ko-KR" dirty="0">
                <a:latin typeface="Times New Roman" panose="02020603050405020304" pitchFamily="18" charset="0"/>
                <a:cs typeface="Times New Roman" panose="02020603050405020304" pitchFamily="18" charset="0"/>
              </a:rPr>
              <a:t>launched with spin-off technologies from a University Research laboratory. </a:t>
            </a:r>
          </a:p>
          <a:p>
            <a:r>
              <a:rPr lang="en-US" altLang="ko-KR" dirty="0">
                <a:latin typeface="Times New Roman" panose="02020603050405020304" pitchFamily="18" charset="0"/>
                <a:cs typeface="Times New Roman" panose="02020603050405020304" pitchFamily="18" charset="0"/>
              </a:rPr>
              <a:t>So far the total fund raised from investments, loan and government projects is about 3 million US$.</a:t>
            </a:r>
            <a:endParaRPr lang="ko-KR" altLang="en-US" dirty="0"/>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12</a:t>
            </a:fld>
            <a:endParaRPr lang="ko-KR" altLang="en-US"/>
          </a:p>
        </p:txBody>
      </p:sp>
    </p:spTree>
    <p:extLst>
      <p:ext uri="{BB962C8B-B14F-4D97-AF65-F5344CB8AC3E}">
        <p14:creationId xmlns:p14="http://schemas.microsoft.com/office/powerpoint/2010/main" val="127221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Our company </a:t>
            </a:r>
            <a:r>
              <a:rPr lang="en-US" altLang="ko-KR" dirty="0" err="1"/>
              <a:t>PhotoniSol</a:t>
            </a:r>
            <a:r>
              <a:rPr lang="en-US" altLang="ko-KR" dirty="0"/>
              <a:t> is working hard to be a global solution company in photonic integrated circuit technologies !!</a:t>
            </a:r>
          </a:p>
          <a:p>
            <a:r>
              <a:rPr lang="en-US" altLang="ko-KR" dirty="0"/>
              <a:t>Thank you for your attention.</a:t>
            </a:r>
            <a:endParaRPr lang="ko-KR" altLang="en-US" dirty="0"/>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13</a:t>
            </a:fld>
            <a:endParaRPr lang="ko-KR" altLang="en-US"/>
          </a:p>
        </p:txBody>
      </p:sp>
    </p:spTree>
    <p:extLst>
      <p:ext uri="{BB962C8B-B14F-4D97-AF65-F5344CB8AC3E}">
        <p14:creationId xmlns:p14="http://schemas.microsoft.com/office/powerpoint/2010/main" val="4156468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광 다이오드 칩은 앞으로 레이저 광원과  </a:t>
            </a:r>
            <a:r>
              <a:rPr lang="ko-KR" altLang="en-US" dirty="0" err="1"/>
              <a:t>다파장</a:t>
            </a:r>
            <a:r>
              <a:rPr lang="ko-KR" altLang="en-US" dirty="0"/>
              <a:t> </a:t>
            </a:r>
            <a:r>
              <a:rPr lang="ko-KR" altLang="en-US" dirty="0" err="1"/>
              <a:t>채널파장다중화</a:t>
            </a:r>
            <a:r>
              <a:rPr lang="ko-KR" altLang="en-US" dirty="0"/>
              <a:t> 소자와 </a:t>
            </a:r>
            <a:r>
              <a:rPr lang="ko-KR" altLang="en-US" dirty="0" err="1"/>
              <a:t>집적화된</a:t>
            </a:r>
            <a:r>
              <a:rPr lang="ko-KR" altLang="en-US" dirty="0"/>
              <a:t> </a:t>
            </a:r>
            <a:r>
              <a:rPr lang="ko-KR" altLang="en-US" dirty="0" err="1"/>
              <a:t>다파장</a:t>
            </a:r>
            <a:r>
              <a:rPr lang="ko-KR" altLang="en-US" dirty="0"/>
              <a:t> 채널 광원 플랫폼으로 발전하여 기존의 </a:t>
            </a:r>
            <a:r>
              <a:rPr lang="ko-KR" altLang="en-US" dirty="0" err="1"/>
              <a:t>광송수신</a:t>
            </a:r>
            <a:r>
              <a:rPr lang="ko-KR" altLang="en-US" dirty="0"/>
              <a:t> 모듈의 용량보다 더 큰 </a:t>
            </a:r>
            <a:r>
              <a:rPr lang="en-US" altLang="ko-KR" dirty="0"/>
              <a:t>400G, 800G, 1.6T, 3.2T</a:t>
            </a:r>
            <a:r>
              <a:rPr lang="ko-KR" altLang="en-US" dirty="0"/>
              <a:t>급 </a:t>
            </a:r>
            <a:r>
              <a:rPr lang="ko-KR" altLang="en-US" dirty="0" err="1"/>
              <a:t>광송수신</a:t>
            </a:r>
            <a:r>
              <a:rPr lang="ko-KR" altLang="en-US" dirty="0"/>
              <a:t> 모듈 개발로 발전될 전망임</a:t>
            </a:r>
            <a:r>
              <a:rPr lang="en-US" altLang="ko-KR" dirty="0"/>
              <a:t>.</a:t>
            </a:r>
          </a:p>
          <a:p>
            <a:r>
              <a:rPr lang="ko-KR" altLang="en-US" dirty="0"/>
              <a:t>한편으로는 </a:t>
            </a:r>
            <a:r>
              <a:rPr lang="ko-KR" altLang="en-US" dirty="0" err="1"/>
              <a:t>광변조기</a:t>
            </a:r>
            <a:r>
              <a:rPr lang="ko-KR" altLang="en-US" dirty="0"/>
              <a:t> 및 스위치 등과 같은 능동소자와 다양한 수동 소자들과 </a:t>
            </a:r>
            <a:r>
              <a:rPr lang="ko-KR" altLang="en-US" dirty="0" err="1"/>
              <a:t>집적화하여</a:t>
            </a:r>
            <a:r>
              <a:rPr lang="ko-KR" altLang="en-US" dirty="0"/>
              <a:t> 광자집적회로로 발전하고 나아가서는 전자집적회로와 혼합 </a:t>
            </a:r>
            <a:r>
              <a:rPr lang="ko-KR" altLang="en-US" dirty="0" err="1"/>
              <a:t>집적화된</a:t>
            </a:r>
            <a:r>
              <a:rPr lang="ko-KR" altLang="en-US" dirty="0"/>
              <a:t> </a:t>
            </a:r>
            <a:r>
              <a:rPr lang="ko-KR" altLang="en-US" dirty="0" err="1"/>
              <a:t>광전</a:t>
            </a:r>
            <a:r>
              <a:rPr lang="ko-KR" altLang="en-US" dirty="0"/>
              <a:t> 집적회로 기술로 발전될 것으로 전망됨</a:t>
            </a:r>
            <a:r>
              <a:rPr lang="en-US" altLang="ko-KR" dirty="0"/>
              <a:t>.</a:t>
            </a:r>
            <a:endParaRPr lang="ko-KR" altLang="en-US" dirty="0"/>
          </a:p>
          <a:p>
            <a:endParaRPr lang="ko-KR" altLang="en-US" dirty="0"/>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16</a:t>
            </a:fld>
            <a:endParaRPr lang="ko-KR" altLang="en-US"/>
          </a:p>
        </p:txBody>
      </p:sp>
    </p:spTree>
    <p:extLst>
      <p:ext uri="{BB962C8B-B14F-4D97-AF65-F5344CB8AC3E}">
        <p14:creationId xmlns:p14="http://schemas.microsoft.com/office/powerpoint/2010/main" val="29517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Recently semiconductor integration capacity keeps increasing to handle ever-growing information processing requirement. </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However, the I/O bandwidth increase of the high-capacity semiconductor chips is very rapid, and it pushes the electrical interconnection technologies to a technical limit.</a:t>
            </a:r>
          </a:p>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The photonic interconnection technologies are emerging to handle the high bandwidth requirement </a:t>
            </a:r>
            <a:r>
              <a:rPr lang="en-US" altLang="ko-KR" sz="1800" dirty="0">
                <a:latin typeface="Arial" panose="020B0604020202020204" pitchFamily="34" charset="0"/>
                <a:ea typeface="KoPub돋움체 Bold" panose="00000800000000000000" pitchFamily="2" charset="-127"/>
                <a:cs typeface="Arial" panose="020B0604020202020204" pitchFamily="34" charset="0"/>
              </a:rPr>
              <a:t>of the semiconductor chip I/</a:t>
            </a:r>
            <a:r>
              <a:rPr lang="en-US" altLang="ko-KR" sz="1800" dirty="0" err="1">
                <a:latin typeface="Arial" panose="020B0604020202020204" pitchFamily="34" charset="0"/>
                <a:ea typeface="KoPub돋움체 Bold" panose="00000800000000000000" pitchFamily="2" charset="-127"/>
                <a:cs typeface="Arial" panose="020B0604020202020204" pitchFamily="34" charset="0"/>
              </a:rPr>
              <a:t>Os</a:t>
            </a:r>
            <a:r>
              <a:rPr lang="en-US" altLang="ko-KR" sz="1800" i="1" dirty="0">
                <a:latin typeface="Arial" panose="020B0604020202020204" pitchFamily="34" charset="0"/>
                <a:ea typeface="KoPub돋움체 Bold" panose="00000800000000000000" pitchFamily="2" charset="-127"/>
                <a:cs typeface="Arial" panose="020B0604020202020204" pitchFamily="34" charset="0"/>
              </a:rPr>
              <a:t>..</a:t>
            </a:r>
          </a:p>
          <a:p>
            <a:pPr algn="just" latinLnBrk="1">
              <a:lnSpc>
                <a:spcPct val="107000"/>
              </a:lnSpc>
              <a:spcAft>
                <a:spcPts val="800"/>
              </a:spcAft>
            </a:pPr>
            <a:r>
              <a:rPr lang="en-US" altLang="ko-KR" sz="1800" i="0" kern="100" dirty="0">
                <a:effectLst/>
                <a:latin typeface="Arial" panose="020B0604020202020204" pitchFamily="34" charset="0"/>
                <a:ea typeface="KoPub돋움체 Bold" panose="00000800000000000000" pitchFamily="2" charset="-127"/>
                <a:cs typeface="Arial" panose="020B0604020202020204" pitchFamily="34" charset="0"/>
              </a:rPr>
              <a:t>Intel has demonstrated most of photonic devices for the optical interconnection technologies except the optical isolator chip which is very important for photonic integrated circuits and optical interconnect applications.</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10"/>
          </p:nvPr>
        </p:nvSpPr>
        <p:spPr/>
        <p:txBody>
          <a:bodyPr/>
          <a:lstStyle/>
          <a:p>
            <a:pPr>
              <a:defRPr/>
            </a:pPr>
            <a:fld id="{F7E69ED1-6579-4602-BFAB-826D2B0B6012}" type="slidenum">
              <a:rPr lang="ko-KR" altLang="en-US" smtClean="0"/>
              <a:pPr>
                <a:defRPr/>
              </a:pPr>
              <a:t>1</a:t>
            </a:fld>
            <a:endParaRPr lang="ko-KR" altLang="en-US"/>
          </a:p>
        </p:txBody>
      </p:sp>
    </p:spTree>
    <p:extLst>
      <p:ext uri="{BB962C8B-B14F-4D97-AF65-F5344CB8AC3E}">
        <p14:creationId xmlns:p14="http://schemas.microsoft.com/office/powerpoint/2010/main" val="2287735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Recently significant efforts to build hyperscale AI computers are being developed by major IT companies.</a:t>
            </a:r>
          </a:p>
          <a:p>
            <a:pPr algn="just" latinLnBrk="1">
              <a:lnSpc>
                <a:spcPct val="107000"/>
              </a:lnSpc>
              <a:spcAft>
                <a:spcPts val="800"/>
              </a:spcAft>
            </a:pPr>
            <a:r>
              <a:rPr lang="en-US" altLang="ko-KR" sz="1800" kern="100" dirty="0" err="1">
                <a:effectLst/>
                <a:latin typeface="맑은 고딕" panose="020B0503020000020004" pitchFamily="50" charset="-127"/>
                <a:ea typeface="맑은 고딕" panose="020B0503020000020004" pitchFamily="50" charset="-127"/>
                <a:cs typeface="Times New Roman" panose="02020603050405020304" pitchFamily="18" charset="0"/>
              </a:rPr>
              <a:t>Cerebras</a:t>
            </a: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 has announced a wafer-scale AI accelerator based on the entire 12-inch silicon wafer with 2.6 trillion transistors and 850 thousand cores.</a:t>
            </a:r>
          </a:p>
          <a:p>
            <a:pPr marL="0" marR="0" lvl="0" indent="0" algn="just" defTabSz="914400" rtl="0" eaLnBrk="1" fontAlgn="base" latinLnBrk="1" hangingPunct="1">
              <a:lnSpc>
                <a:spcPct val="107000"/>
              </a:lnSpc>
              <a:spcBef>
                <a:spcPct val="30000"/>
              </a:spcBef>
              <a:spcAft>
                <a:spcPts val="800"/>
              </a:spcAft>
              <a:buClrTx/>
              <a:buSzTx/>
              <a:buFontTx/>
              <a:buNone/>
              <a:tabLst/>
              <a:defRPr/>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Tesla also demonstrated a Dojo chip to </a:t>
            </a:r>
            <a:r>
              <a:rPr lang="en-US" altLang="ko-KR" sz="18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have AI machine learning and neural network training for self-driving automobiles</a:t>
            </a:r>
            <a:r>
              <a:rPr lang="en-US" altLang="ko-KR" sz="1800" kern="100" dirty="0">
                <a:solidFill>
                  <a:schemeClr val="tx1">
                    <a:lumMod val="65000"/>
                    <a:lumOff val="35000"/>
                  </a:schemeClr>
                </a:solidFill>
                <a:effectLst/>
                <a:latin typeface="맑은 고딕" panose="020B0503020000020004" pitchFamily="50" charset="-127"/>
                <a:ea typeface="맑은 고딕" panose="020B0503020000020004" pitchFamily="50" charset="-127"/>
                <a:cs typeface="Times New Roman" panose="02020603050405020304" pitchFamily="18" charset="0"/>
              </a:rPr>
              <a:t> with </a:t>
            </a:r>
            <a:r>
              <a:rPr lang="en-US" altLang="ko-KR" sz="18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50 billion transistors and 53 thousand cores.</a:t>
            </a:r>
          </a:p>
          <a:p>
            <a:pPr marL="0" marR="0" lvl="0" indent="0" algn="just" defTabSz="914400" rtl="0" eaLnBrk="1" fontAlgn="base" latinLnBrk="1" hangingPunct="1">
              <a:lnSpc>
                <a:spcPct val="107000"/>
              </a:lnSpc>
              <a:spcBef>
                <a:spcPct val="30000"/>
              </a:spcBef>
              <a:spcAft>
                <a:spcPts val="800"/>
              </a:spcAft>
              <a:buClrTx/>
              <a:buSzTx/>
              <a:buFontTx/>
              <a:buNone/>
              <a:tabLst/>
              <a:defRPr/>
            </a:pPr>
            <a:r>
              <a:rPr lang="en-US" altLang="ko-KR" sz="1800" dirty="0">
                <a:solidFill>
                  <a:srgbClr val="0070C0"/>
                </a:solidFill>
                <a:latin typeface="Arial" panose="020B0604020202020204" pitchFamily="34" charset="0"/>
                <a:ea typeface="KoPub돋움체 Bold" panose="00000800000000000000" pitchFamily="2" charset="-127"/>
                <a:cs typeface="Arial" panose="020B0604020202020204" pitchFamily="34" charset="0"/>
              </a:rPr>
              <a:t>Nvidia</a:t>
            </a:r>
            <a:r>
              <a:rPr lang="en-US" altLang="ko-KR" sz="18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’s GPUs are connected to each others and to memories with optical fiber interconnects which need to be replaced by photonic-integrated optical interposers.</a:t>
            </a:r>
          </a:p>
          <a:p>
            <a:pPr marL="0" marR="0" lvl="0" indent="0" algn="just" defTabSz="914400" rtl="0" eaLnBrk="1" fontAlgn="base" latinLnBrk="1" hangingPunct="1">
              <a:lnSpc>
                <a:spcPct val="107000"/>
              </a:lnSpc>
              <a:spcBef>
                <a:spcPct val="30000"/>
              </a:spcBef>
              <a:spcAft>
                <a:spcPts val="800"/>
              </a:spcAft>
              <a:buClrTx/>
              <a:buSzTx/>
              <a:buFontTx/>
              <a:buNone/>
              <a:tabLst/>
              <a:defRPr/>
            </a:pPr>
            <a:r>
              <a:rPr lang="en-US" altLang="ko-KR" sz="18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ChatGPT uses more than 30 thousand GPUs for interactive AI service systems.</a:t>
            </a:r>
          </a:p>
          <a:p>
            <a:pPr marL="0" marR="0" lvl="0" indent="0" algn="just" defTabSz="914400" rtl="0" eaLnBrk="1" fontAlgn="base" latinLnBrk="1" hangingPunct="1">
              <a:lnSpc>
                <a:spcPct val="107000"/>
              </a:lnSpc>
              <a:spcBef>
                <a:spcPct val="30000"/>
              </a:spcBef>
              <a:spcAft>
                <a:spcPts val="800"/>
              </a:spcAft>
              <a:buClrTx/>
              <a:buSzTx/>
              <a:buFontTx/>
              <a:buNone/>
              <a:tabLst/>
              <a:defRPr/>
            </a:pPr>
            <a:r>
              <a:rPr lang="en-US" altLang="ko-KR" sz="18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Intel has also developed silicon photonics platform for high-performance computer applications.</a:t>
            </a:r>
          </a:p>
          <a:p>
            <a:pPr marL="0" marR="0" lvl="0" indent="0" algn="just" defTabSz="914400" rtl="0" eaLnBrk="1" fontAlgn="base" latinLnBrk="1" hangingPunct="1">
              <a:lnSpc>
                <a:spcPct val="107000"/>
              </a:lnSpc>
              <a:spcBef>
                <a:spcPct val="30000"/>
              </a:spcBef>
              <a:spcAft>
                <a:spcPts val="800"/>
              </a:spcAft>
              <a:buClrTx/>
              <a:buSzTx/>
              <a:buFontTx/>
              <a:buNone/>
              <a:tabLst/>
              <a:defRPr/>
            </a:pPr>
            <a:r>
              <a:rPr lang="en-US" altLang="ko-KR" sz="18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These days </a:t>
            </a:r>
            <a:r>
              <a:rPr lang="en-US" altLang="ko-KR" sz="1800" dirty="0">
                <a:solidFill>
                  <a:srgbClr val="0070C0"/>
                </a:solidFill>
                <a:latin typeface="KoPub돋움체 Bold" panose="00000800000000000000" pitchFamily="2" charset="-127"/>
                <a:ea typeface="KoPub돋움체 Bold" panose="00000800000000000000" pitchFamily="2" charset="-127"/>
              </a:rPr>
              <a:t>silicon photonics technologies become very important </a:t>
            </a:r>
            <a:r>
              <a:rPr lang="en-US" altLang="ko-KR" sz="1800" dirty="0">
                <a:solidFill>
                  <a:schemeClr val="tx1">
                    <a:lumMod val="75000"/>
                    <a:lumOff val="25000"/>
                  </a:schemeClr>
                </a:solidFill>
                <a:latin typeface="KoPub돋움체 Bold" panose="00000800000000000000" pitchFamily="2" charset="-127"/>
                <a:ea typeface="KoPub돋움체 Bold" panose="00000800000000000000" pitchFamily="2" charset="-127"/>
              </a:rPr>
              <a:t>for high-capacity signal I/</a:t>
            </a:r>
            <a:r>
              <a:rPr lang="en-US" altLang="ko-KR" sz="1800" dirty="0" err="1">
                <a:solidFill>
                  <a:schemeClr val="tx1">
                    <a:lumMod val="75000"/>
                    <a:lumOff val="25000"/>
                  </a:schemeClr>
                </a:solidFill>
                <a:latin typeface="KoPub돋움체 Bold" panose="00000800000000000000" pitchFamily="2" charset="-127"/>
                <a:ea typeface="KoPub돋움체 Bold" panose="00000800000000000000" pitchFamily="2" charset="-127"/>
              </a:rPr>
              <a:t>Os</a:t>
            </a:r>
            <a:r>
              <a:rPr lang="en-US" altLang="ko-KR" sz="1800" dirty="0">
                <a:solidFill>
                  <a:schemeClr val="tx1">
                    <a:lumMod val="75000"/>
                    <a:lumOff val="25000"/>
                  </a:schemeClr>
                </a:solidFill>
                <a:latin typeface="KoPub돋움체 Bold" panose="00000800000000000000" pitchFamily="2" charset="-127"/>
                <a:ea typeface="KoPub돋움체 Bold" panose="00000800000000000000" pitchFamily="2" charset="-127"/>
              </a:rPr>
              <a:t> between massive memories and super CPU chips.</a:t>
            </a:r>
            <a:endParaRPr lang="ko-KR" altLang="en-US" sz="18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endParaRPr>
          </a:p>
          <a:p>
            <a:pPr marL="0" marR="0" lvl="0" indent="0" algn="just" defTabSz="914400" rtl="0" eaLnBrk="1" fontAlgn="base" latinLnBrk="1" hangingPunct="1">
              <a:lnSpc>
                <a:spcPct val="107000"/>
              </a:lnSpc>
              <a:spcBef>
                <a:spcPct val="30000"/>
              </a:spcBef>
              <a:spcAft>
                <a:spcPts val="800"/>
              </a:spcAft>
              <a:buClrTx/>
              <a:buSzTx/>
              <a:buFontTx/>
              <a:buNone/>
              <a:tabLst/>
              <a:defRPr/>
            </a:pPr>
            <a:endParaRPr lang="en-US" altLang="ko-KR" sz="18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endParaRPr>
          </a:p>
        </p:txBody>
      </p:sp>
      <p:sp>
        <p:nvSpPr>
          <p:cNvPr id="4" name="슬라이드 번호 개체 틀 3"/>
          <p:cNvSpPr>
            <a:spLocks noGrp="1"/>
          </p:cNvSpPr>
          <p:nvPr>
            <p:ph type="sldNum" sz="quarter" idx="10"/>
          </p:nvPr>
        </p:nvSpPr>
        <p:spPr/>
        <p:txBody>
          <a:bodyPr/>
          <a:lstStyle/>
          <a:p>
            <a:pPr>
              <a:defRPr/>
            </a:pPr>
            <a:fld id="{F7E69ED1-6579-4602-BFAB-826D2B0B6012}" type="slidenum">
              <a:rPr lang="ko-KR" altLang="en-US" smtClean="0"/>
              <a:pPr>
                <a:defRPr/>
              </a:pPr>
              <a:t>2</a:t>
            </a:fld>
            <a:endParaRPr lang="ko-KR" altLang="en-US"/>
          </a:p>
        </p:txBody>
      </p:sp>
    </p:spTree>
    <p:extLst>
      <p:ext uri="{BB962C8B-B14F-4D97-AF65-F5344CB8AC3E}">
        <p14:creationId xmlns:p14="http://schemas.microsoft.com/office/powerpoint/2010/main" val="58964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the electronic technology, the electrical diode is a basic element to build up transistors and electronic integrated circuits.</a:t>
            </a:r>
          </a:p>
          <a:p>
            <a:endParaRPr lang="en-US" altLang="ko-KR" dirty="0"/>
          </a:p>
          <a:p>
            <a:r>
              <a:rPr lang="en-US" altLang="ko-KR" dirty="0"/>
              <a:t>Similarly in photonic technology, “”optical isolator””, which is also called as “”optical diode””, is  “a basic element”  to build up photonic integrated circuits.</a:t>
            </a:r>
          </a:p>
          <a:p>
            <a:r>
              <a:rPr lang="en-US" altLang="ko-KR" dirty="0"/>
              <a:t>Presently no practically useful optical diode chips are available except bulk-type optical isolators.</a:t>
            </a:r>
          </a:p>
          <a:p>
            <a:endParaRPr lang="en-US" altLang="ko-KR" dirty="0"/>
          </a:p>
          <a:p>
            <a:endParaRPr lang="en-US" altLang="ko-KR" dirty="0"/>
          </a:p>
          <a:p>
            <a:endParaRPr lang="en-US" altLang="ko-KR" dirty="0"/>
          </a:p>
          <a:p>
            <a:endParaRPr lang="en-US" altLang="ko-KR" dirty="0"/>
          </a:p>
          <a:p>
            <a:endParaRPr lang="en-US" altLang="ko-KR" dirty="0"/>
          </a:p>
          <a:p>
            <a:endParaRPr lang="en-US" altLang="ko-KR" dirty="0"/>
          </a:p>
          <a:p>
            <a:r>
              <a:rPr lang="en-US" altLang="ko-KR" dirty="0"/>
              <a:t>Thus, “optical diode chips” based on silicon photonics   are very important   to build-up massively integrated photonic circuits.</a:t>
            </a:r>
          </a:p>
          <a:p>
            <a:endParaRPr lang="ko-KR" altLang="en-US" dirty="0"/>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3</a:t>
            </a:fld>
            <a:endParaRPr lang="ko-KR" altLang="en-US"/>
          </a:p>
        </p:txBody>
      </p:sp>
    </p:spTree>
    <p:extLst>
      <p:ext uri="{BB962C8B-B14F-4D97-AF65-F5344CB8AC3E}">
        <p14:creationId xmlns:p14="http://schemas.microsoft.com/office/powerpoint/2010/main" val="2835344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Presently most of lasers including laser diodes in optical transmitters require optical isolators for stable laser operation. </a:t>
            </a:r>
          </a:p>
          <a:p>
            <a:r>
              <a:rPr lang="en-US" altLang="ko-KR" dirty="0"/>
              <a:t>Only bulk-type optical isolators are available presently.</a:t>
            </a:r>
          </a:p>
          <a:p>
            <a:r>
              <a:rPr lang="en-US" altLang="ko-KR" dirty="0"/>
              <a:t>Significant efforts are being paid by many research groups worldwide to develop optical diode chips.</a:t>
            </a:r>
            <a:endParaRPr lang="ko-KR" altLang="en-US" dirty="0"/>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4</a:t>
            </a:fld>
            <a:endParaRPr lang="ko-KR" altLang="en-US"/>
          </a:p>
        </p:txBody>
      </p:sp>
    </p:spTree>
    <p:extLst>
      <p:ext uri="{BB962C8B-B14F-4D97-AF65-F5344CB8AC3E}">
        <p14:creationId xmlns:p14="http://schemas.microsoft.com/office/powerpoint/2010/main" val="4105640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base" latinLnBrk="1" hangingPunct="1">
              <a:lnSpc>
                <a:spcPct val="100000"/>
              </a:lnSpc>
              <a:spcBef>
                <a:spcPct val="30000"/>
              </a:spcBef>
              <a:spcAft>
                <a:spcPct val="0"/>
              </a:spcAft>
              <a:buClrTx/>
              <a:buSzTx/>
              <a:buFontTx/>
              <a:buNone/>
              <a:tabLst/>
              <a:defRPr/>
            </a:pPr>
            <a:r>
              <a:rPr lang="en-US" altLang="ko-KR" sz="1200" dirty="0">
                <a:solidFill>
                  <a:schemeClr val="tx1">
                    <a:lumMod val="65000"/>
                    <a:lumOff val="35000"/>
                  </a:schemeClr>
                </a:solidFill>
                <a:latin typeface="Arial" panose="020B0604020202020204" pitchFamily="34" charset="0"/>
                <a:cs typeface="Arial" panose="020B0604020202020204" pitchFamily="34" charset="0"/>
              </a:rPr>
              <a:t>Various approaches to the optical diode chips are under development in many world research institutes, but none of them is suitable for mass-producing with semiconductor fabrication processes yet.</a:t>
            </a:r>
          </a:p>
          <a:p>
            <a:r>
              <a:rPr lang="en-US" altLang="ko-KR" dirty="0"/>
              <a:t>In early 1990s, researchers in Bell Labs and Columbia university demonstrated an optical isolator chip based on special magneto-optic materials. However, this device has a significant drawback in integration with other devices due to its special material-based structure.</a:t>
            </a:r>
          </a:p>
          <a:p>
            <a:r>
              <a:rPr lang="en-US" altLang="ko-KR" dirty="0"/>
              <a:t>After 2000 </a:t>
            </a:r>
            <a:r>
              <a:rPr lang="en-US" altLang="ko-KR" b="0" i="0" dirty="0">
                <a:solidFill>
                  <a:srgbClr val="000000"/>
                </a:solidFill>
                <a:effectLst/>
                <a:latin typeface="새굴림" panose="02030600000101010101" pitchFamily="18" charset="-127"/>
                <a:ea typeface="새굴림" panose="02030600000101010101" pitchFamily="18" charset="-127"/>
              </a:rPr>
              <a:t>millennium, silicon photonic technology has been emerged. Professor </a:t>
            </a:r>
            <a:r>
              <a:rPr lang="en-US" altLang="ko-KR" b="0" i="0" dirty="0" err="1">
                <a:solidFill>
                  <a:srgbClr val="000000"/>
                </a:solidFill>
                <a:effectLst/>
                <a:latin typeface="새굴림" panose="02030600000101010101" pitchFamily="18" charset="-127"/>
                <a:ea typeface="새굴림" panose="02030600000101010101" pitchFamily="18" charset="-127"/>
              </a:rPr>
              <a:t>Mizumoto</a:t>
            </a:r>
            <a:r>
              <a:rPr lang="en-US" altLang="ko-KR" b="0" i="0" dirty="0">
                <a:solidFill>
                  <a:srgbClr val="000000"/>
                </a:solidFill>
                <a:effectLst/>
                <a:latin typeface="새굴림" panose="02030600000101010101" pitchFamily="18" charset="-127"/>
                <a:ea typeface="새굴림" panose="02030600000101010101" pitchFamily="18" charset="-127"/>
              </a:rPr>
              <a:t> in Tokyo Institute of Technology and Professor John Bowers in UC Santa </a:t>
            </a:r>
            <a:r>
              <a:rPr lang="en-US" altLang="ko-KR" b="0" i="0" dirty="0" err="1">
                <a:solidFill>
                  <a:srgbClr val="000000"/>
                </a:solidFill>
                <a:effectLst/>
                <a:latin typeface="새굴림" panose="02030600000101010101" pitchFamily="18" charset="-127"/>
                <a:ea typeface="새굴림" panose="02030600000101010101" pitchFamily="18" charset="-127"/>
              </a:rPr>
              <a:t>Babara</a:t>
            </a:r>
            <a:r>
              <a:rPr lang="en-US" altLang="ko-KR" b="0" i="0" dirty="0">
                <a:solidFill>
                  <a:srgbClr val="000000"/>
                </a:solidFill>
                <a:effectLst/>
                <a:latin typeface="새굴림" panose="02030600000101010101" pitchFamily="18" charset="-127"/>
                <a:ea typeface="새굴림" panose="02030600000101010101" pitchFamily="18" charset="-127"/>
              </a:rPr>
              <a:t> demonstrated optical diode chips by bonding a magneto-optic film on the silicon photonic waveguides. However, this device approach is not good for mass production.</a:t>
            </a:r>
          </a:p>
          <a:p>
            <a:r>
              <a:rPr lang="en-US" altLang="ko-KR" b="0" i="0" dirty="0">
                <a:solidFill>
                  <a:srgbClr val="000000"/>
                </a:solidFill>
                <a:effectLst/>
                <a:latin typeface="새굴림" panose="02030600000101010101" pitchFamily="18" charset="-127"/>
                <a:ea typeface="새굴림" panose="02030600000101010101" pitchFamily="18" charset="-127"/>
              </a:rPr>
              <a:t>Researches in MIT and Chinese alumni researchers demonstrated optical diode chips by depositing magneto-optic film directly on silicon waveguide using pulsed laser deposition method. </a:t>
            </a:r>
          </a:p>
          <a:p>
            <a:r>
              <a:rPr lang="en-US" altLang="ko-KR" b="0" i="0" dirty="0">
                <a:solidFill>
                  <a:srgbClr val="000000"/>
                </a:solidFill>
                <a:effectLst/>
                <a:latin typeface="새굴림" panose="02030600000101010101" pitchFamily="18" charset="-127"/>
                <a:ea typeface="새굴림" panose="02030600000101010101" pitchFamily="18" charset="-127"/>
              </a:rPr>
              <a:t>However, this pulsed laser deposition (PLD) method is not good for mass production of the MO films. </a:t>
            </a:r>
          </a:p>
          <a:p>
            <a:r>
              <a:rPr lang="en-US" altLang="ko-KR" b="0" i="0" dirty="0">
                <a:solidFill>
                  <a:srgbClr val="000000"/>
                </a:solidFill>
                <a:effectLst/>
                <a:latin typeface="새굴림" panose="02030600000101010101" pitchFamily="18" charset="-127"/>
                <a:ea typeface="새굴림" panose="02030600000101010101" pitchFamily="18" charset="-127"/>
              </a:rPr>
              <a:t>Beside these approaches, many good research papers are being reported recently in famous technical journals, such as Nature and Science. However, most of them are not suitable for mass production with existing semiconductor production lines.</a:t>
            </a:r>
          </a:p>
          <a:p>
            <a:r>
              <a:rPr lang="en-US" altLang="ko-KR" b="0" i="0" dirty="0">
                <a:solidFill>
                  <a:srgbClr val="000000"/>
                </a:solidFill>
                <a:effectLst/>
                <a:latin typeface="새굴림" panose="02030600000101010101" pitchFamily="18" charset="-127"/>
                <a:ea typeface="새굴림" panose="02030600000101010101" pitchFamily="18" charset="-127"/>
              </a:rPr>
              <a:t>In our approach, we developed a new optical isolator chip scheme with either direct spin or sputtering coating of magneto-optic materials which is suitable for mass production in semiconductor lines. </a:t>
            </a:r>
            <a:endParaRPr lang="ko-KR" altLang="en-US" dirty="0"/>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5</a:t>
            </a:fld>
            <a:endParaRPr lang="ko-KR" altLang="en-US"/>
          </a:p>
        </p:txBody>
      </p:sp>
    </p:spTree>
    <p:extLst>
      <p:ext uri="{BB962C8B-B14F-4D97-AF65-F5344CB8AC3E}">
        <p14:creationId xmlns:p14="http://schemas.microsoft.com/office/powerpoint/2010/main" val="111545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are developing optical diode chips suitable to the existing semiconductor fabrication lines and mass production. </a:t>
            </a:r>
          </a:p>
          <a:p>
            <a:r>
              <a:rPr lang="en-US" altLang="ko-KR" dirty="0"/>
              <a:t>This is the world first attempt to commercialize optical diode chips based on the silicon photonics and the semiconductor fabrication lines.</a:t>
            </a:r>
          </a:p>
          <a:p>
            <a:r>
              <a:rPr lang="en-US" altLang="ko-KR" dirty="0"/>
              <a:t>We are working on demonstration of the optical diode chips up to the field-level performance.</a:t>
            </a:r>
            <a:endParaRPr lang="ko-KR" altLang="en-US" dirty="0"/>
          </a:p>
          <a:p>
            <a:endParaRPr lang="ko-KR" altLang="en-US" dirty="0"/>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6</a:t>
            </a:fld>
            <a:endParaRPr lang="ko-KR" altLang="en-US"/>
          </a:p>
        </p:txBody>
      </p:sp>
    </p:spTree>
    <p:extLst>
      <p:ext uri="{BB962C8B-B14F-4D97-AF65-F5344CB8AC3E}">
        <p14:creationId xmlns:p14="http://schemas.microsoft.com/office/powerpoint/2010/main" val="1093757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We are trying to deliver optical isolator chips into market within a year so.</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Presently we are working hard to optimize the semiconductor fabrication processes to achieve a useful device performance. </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r>
              <a:rPr lang="en-US" altLang="ko-KR" sz="1800" dirty="0">
                <a:effectLst/>
                <a:latin typeface="맑은 고딕" panose="020B0503020000020004" pitchFamily="50" charset="-127"/>
                <a:cs typeface="Times New Roman" panose="02020603050405020304" pitchFamily="18" charset="0"/>
              </a:rPr>
              <a:t>The photonic devices require more delicate fabrication processes than those used in the conventional electric devices.</a:t>
            </a:r>
          </a:p>
          <a:p>
            <a:pPr marL="0" marR="0" lvl="0" indent="0" algn="l" defTabSz="914400" rtl="0" eaLnBrk="1" fontAlgn="base" latinLnBrk="1" hangingPunct="1">
              <a:lnSpc>
                <a:spcPct val="100000"/>
              </a:lnSpc>
              <a:spcBef>
                <a:spcPct val="30000"/>
              </a:spcBef>
              <a:spcAft>
                <a:spcPct val="0"/>
              </a:spcAft>
              <a:buClrTx/>
              <a:buSzTx/>
              <a:buFontTx/>
              <a:buNone/>
              <a:tabLst/>
              <a:defRPr/>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We expect to have an optimized device performance soon.</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dirty="0"/>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7</a:t>
            </a:fld>
            <a:endParaRPr lang="ko-KR" altLang="en-US"/>
          </a:p>
        </p:txBody>
      </p:sp>
    </p:spTree>
    <p:extLst>
      <p:ext uri="{BB962C8B-B14F-4D97-AF65-F5344CB8AC3E}">
        <p14:creationId xmlns:p14="http://schemas.microsoft.com/office/powerpoint/2010/main" val="296598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Our optical diode chips can have potentially immediate markets by replacing the present bulk-type optical isolators in optical transceiver modules.</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algn="just"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In addition, the optical diode chip will be very useful to major semiconductor companies for next generation hybrid electronic and photonic ICs.</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pPr>
              <a:defRPr/>
            </a:pPr>
            <a:fld id="{F7E69ED1-6579-4602-BFAB-826D2B0B6012}" type="slidenum">
              <a:rPr lang="ko-KR" altLang="en-US" smtClean="0"/>
              <a:pPr>
                <a:defRPr/>
              </a:pPr>
              <a:t>8</a:t>
            </a:fld>
            <a:endParaRPr lang="ko-KR" altLang="en-US"/>
          </a:p>
        </p:txBody>
      </p:sp>
    </p:spTree>
    <p:extLst>
      <p:ext uri="{BB962C8B-B14F-4D97-AF65-F5344CB8AC3E}">
        <p14:creationId xmlns:p14="http://schemas.microsoft.com/office/powerpoint/2010/main" val="1216615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4767263"/>
            <a:ext cx="2133600" cy="274637"/>
          </a:xfrm>
          <a:prstGeom prst="rect">
            <a:avLst/>
          </a:prstGeom>
        </p:spPr>
        <p:txBody>
          <a:bodyPr/>
          <a:lstStyle>
            <a:lvl1pPr eaLnBrk="1" fontAlgn="auto" latinLnBrk="1" hangingPunct="1">
              <a:spcBef>
                <a:spcPts val="0"/>
              </a:spcBef>
              <a:spcAft>
                <a:spcPts val="0"/>
              </a:spcAft>
              <a:defRPr smtClean="0">
                <a:latin typeface="+mn-lt"/>
                <a:ea typeface="+mn-ea"/>
              </a:defRPr>
            </a:lvl1pPr>
          </a:lstStyle>
          <a:p>
            <a:pPr>
              <a:defRPr/>
            </a:pPr>
            <a:fld id="{E680CFC3-EFEF-4D7E-A782-D12D218848DB}" type="datetime1">
              <a:rPr lang="ko-KR" altLang="en-US" smtClean="0"/>
              <a:t>2024-04-19</a:t>
            </a:fld>
            <a:endParaRPr lang="ko-KR" altLang="en-US"/>
          </a:p>
        </p:txBody>
      </p:sp>
      <p:sp>
        <p:nvSpPr>
          <p:cNvPr id="5" name="바닥글 개체 틀 4"/>
          <p:cNvSpPr>
            <a:spLocks noGrp="1"/>
          </p:cNvSpPr>
          <p:nvPr>
            <p:ph type="ftr" sz="quarter" idx="11"/>
          </p:nvPr>
        </p:nvSpPr>
        <p:spPr>
          <a:xfrm>
            <a:off x="3124200" y="4767263"/>
            <a:ext cx="2895600" cy="274637"/>
          </a:xfrm>
          <a:prstGeom prst="rect">
            <a:avLst/>
          </a:prstGeom>
        </p:spPr>
        <p:txBody>
          <a:bodyPr/>
          <a:lstStyle>
            <a:lvl1pPr eaLnBrk="1" fontAlgn="auto" latinLnBrk="1" hangingPunct="1">
              <a:spcBef>
                <a:spcPts val="0"/>
              </a:spcBef>
              <a:spcAft>
                <a:spcPts val="0"/>
              </a:spcAft>
              <a:defRPr>
                <a:latin typeface="+mn-lt"/>
                <a:ea typeface="+mn-ea"/>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lgn="r" eaLnBrk="1" fontAlgn="auto" latinLnBrk="1" hangingPunct="1">
              <a:spcBef>
                <a:spcPts val="0"/>
              </a:spcBef>
              <a:spcAft>
                <a:spcPts val="0"/>
              </a:spcAft>
              <a:defRPr sz="1000" smtClean="0">
                <a:solidFill>
                  <a:schemeClr val="tx1">
                    <a:lumMod val="65000"/>
                    <a:lumOff val="35000"/>
                  </a:schemeClr>
                </a:solidFill>
                <a:latin typeface="KoPub돋움체 Medium" panose="00000600000000000000" pitchFamily="2" charset="-127"/>
                <a:ea typeface="KoPub돋움체 Medium" panose="00000600000000000000" pitchFamily="2" charset="-127"/>
              </a:defRPr>
            </a:lvl1pPr>
          </a:lstStyle>
          <a:p>
            <a:pPr>
              <a:defRPr/>
            </a:pPr>
            <a:fld id="{7F391977-49C2-4C0B-9DF3-2F12A1D14A92}" type="slidenum">
              <a:rPr lang="ko-KR" altLang="en-US"/>
              <a:pPr>
                <a:defRPr/>
              </a:pPr>
              <a:t>‹#›</a:t>
            </a:fld>
            <a:endParaRPr lang="ko-KR" altLang="en-US"/>
          </a:p>
        </p:txBody>
      </p:sp>
    </p:spTree>
    <p:extLst>
      <p:ext uri="{BB962C8B-B14F-4D97-AF65-F5344CB8AC3E}">
        <p14:creationId xmlns:p14="http://schemas.microsoft.com/office/powerpoint/2010/main" val="4228401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a:xfrm>
            <a:off x="457200" y="4767263"/>
            <a:ext cx="2133600" cy="274637"/>
          </a:xfrm>
          <a:prstGeom prst="rect">
            <a:avLst/>
          </a:prstGeom>
        </p:spPr>
        <p:txBody>
          <a:bodyPr/>
          <a:lstStyle>
            <a:lvl1pPr eaLnBrk="1" fontAlgn="auto" latinLnBrk="1" hangingPunct="1">
              <a:spcBef>
                <a:spcPts val="0"/>
              </a:spcBef>
              <a:spcAft>
                <a:spcPts val="0"/>
              </a:spcAft>
              <a:defRPr smtClean="0">
                <a:latin typeface="+mn-lt"/>
                <a:ea typeface="+mn-ea"/>
              </a:defRPr>
            </a:lvl1pPr>
          </a:lstStyle>
          <a:p>
            <a:pPr>
              <a:defRPr/>
            </a:pPr>
            <a:fld id="{8CBD2B3D-EECE-463B-B74A-11DC3953DA5C}" type="datetime1">
              <a:rPr lang="ko-KR" altLang="en-US" smtClean="0"/>
              <a:t>2024-04-19</a:t>
            </a:fld>
            <a:endParaRPr lang="ko-KR" altLang="en-US"/>
          </a:p>
        </p:txBody>
      </p:sp>
      <p:sp>
        <p:nvSpPr>
          <p:cNvPr id="5" name="바닥글 개체 틀 4"/>
          <p:cNvSpPr>
            <a:spLocks noGrp="1"/>
          </p:cNvSpPr>
          <p:nvPr>
            <p:ph type="ftr" sz="quarter" idx="11"/>
          </p:nvPr>
        </p:nvSpPr>
        <p:spPr>
          <a:xfrm>
            <a:off x="3124200" y="4767263"/>
            <a:ext cx="2895600" cy="274637"/>
          </a:xfrm>
          <a:prstGeom prst="rect">
            <a:avLst/>
          </a:prstGeom>
        </p:spPr>
        <p:txBody>
          <a:bodyPr/>
          <a:lstStyle>
            <a:lvl1pPr eaLnBrk="1" fontAlgn="auto" latinLnBrk="1" hangingPunct="1">
              <a:spcBef>
                <a:spcPts val="0"/>
              </a:spcBef>
              <a:spcAft>
                <a:spcPts val="0"/>
              </a:spcAft>
              <a:defRPr>
                <a:latin typeface="+mn-lt"/>
                <a:ea typeface="+mn-ea"/>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lgn="r" eaLnBrk="1" fontAlgn="auto" latinLnBrk="1" hangingPunct="1">
              <a:spcBef>
                <a:spcPts val="0"/>
              </a:spcBef>
              <a:spcAft>
                <a:spcPts val="0"/>
              </a:spcAft>
              <a:defRPr sz="1000" smtClean="0">
                <a:solidFill>
                  <a:schemeClr val="tx1">
                    <a:lumMod val="65000"/>
                    <a:lumOff val="35000"/>
                  </a:schemeClr>
                </a:solidFill>
                <a:latin typeface="KoPub돋움체 Medium" panose="00000600000000000000" pitchFamily="2" charset="-127"/>
                <a:ea typeface="KoPub돋움체 Medium" panose="00000600000000000000" pitchFamily="2" charset="-127"/>
              </a:defRPr>
            </a:lvl1pPr>
          </a:lstStyle>
          <a:p>
            <a:pPr>
              <a:defRPr/>
            </a:pPr>
            <a:fld id="{B57BBE29-3111-43C8-99F1-009A3AA09833}" type="slidenum">
              <a:rPr lang="ko-KR" altLang="en-US"/>
              <a:pPr>
                <a:defRPr/>
              </a:pPr>
              <a:t>‹#›</a:t>
            </a:fld>
            <a:endParaRPr lang="ko-KR" altLang="en-US"/>
          </a:p>
        </p:txBody>
      </p:sp>
    </p:spTree>
    <p:extLst>
      <p:ext uri="{BB962C8B-B14F-4D97-AF65-F5344CB8AC3E}">
        <p14:creationId xmlns:p14="http://schemas.microsoft.com/office/powerpoint/2010/main" val="2132492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4767263"/>
            <a:ext cx="2133600" cy="274637"/>
          </a:xfrm>
          <a:prstGeom prst="rect">
            <a:avLst/>
          </a:prstGeom>
        </p:spPr>
        <p:txBody>
          <a:bodyPr/>
          <a:lstStyle>
            <a:lvl1pPr eaLnBrk="1" fontAlgn="auto" latinLnBrk="1" hangingPunct="1">
              <a:spcBef>
                <a:spcPts val="0"/>
              </a:spcBef>
              <a:spcAft>
                <a:spcPts val="0"/>
              </a:spcAft>
              <a:defRPr smtClean="0">
                <a:latin typeface="+mn-lt"/>
                <a:ea typeface="+mn-ea"/>
              </a:defRPr>
            </a:lvl1pPr>
          </a:lstStyle>
          <a:p>
            <a:pPr>
              <a:defRPr/>
            </a:pPr>
            <a:fld id="{0EE7907F-6BD6-425D-960C-18B9212FC1C4}" type="datetime1">
              <a:rPr lang="ko-KR" altLang="en-US" smtClean="0"/>
              <a:t>2024-04-19</a:t>
            </a:fld>
            <a:endParaRPr lang="ko-KR" altLang="en-US"/>
          </a:p>
        </p:txBody>
      </p:sp>
      <p:sp>
        <p:nvSpPr>
          <p:cNvPr id="5" name="바닥글 개체 틀 4"/>
          <p:cNvSpPr>
            <a:spLocks noGrp="1"/>
          </p:cNvSpPr>
          <p:nvPr>
            <p:ph type="ftr" sz="quarter" idx="11"/>
          </p:nvPr>
        </p:nvSpPr>
        <p:spPr>
          <a:xfrm>
            <a:off x="3124200" y="4767263"/>
            <a:ext cx="2895600" cy="274637"/>
          </a:xfrm>
          <a:prstGeom prst="rect">
            <a:avLst/>
          </a:prstGeom>
        </p:spPr>
        <p:txBody>
          <a:bodyPr/>
          <a:lstStyle>
            <a:lvl1pPr eaLnBrk="1" fontAlgn="auto" latinLnBrk="1" hangingPunct="1">
              <a:spcBef>
                <a:spcPts val="0"/>
              </a:spcBef>
              <a:spcAft>
                <a:spcPts val="0"/>
              </a:spcAft>
              <a:defRPr>
                <a:latin typeface="+mn-lt"/>
                <a:ea typeface="+mn-ea"/>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lgn="r" eaLnBrk="1" fontAlgn="auto" latinLnBrk="1" hangingPunct="1">
              <a:spcBef>
                <a:spcPts val="0"/>
              </a:spcBef>
              <a:spcAft>
                <a:spcPts val="0"/>
              </a:spcAft>
              <a:defRPr sz="1000" smtClean="0">
                <a:solidFill>
                  <a:schemeClr val="tx1">
                    <a:lumMod val="65000"/>
                    <a:lumOff val="35000"/>
                  </a:schemeClr>
                </a:solidFill>
                <a:latin typeface="KoPub돋움체 Medium" panose="00000600000000000000" pitchFamily="2" charset="-127"/>
                <a:ea typeface="KoPub돋움체 Medium" panose="00000600000000000000" pitchFamily="2" charset="-127"/>
              </a:defRPr>
            </a:lvl1pPr>
          </a:lstStyle>
          <a:p>
            <a:pPr>
              <a:defRPr/>
            </a:pPr>
            <a:fld id="{5561A202-D607-41DA-B1A4-F618897EA68E}" type="slidenum">
              <a:rPr lang="ko-KR" altLang="en-US"/>
              <a:pPr>
                <a:defRPr/>
              </a:pPr>
              <a:t>‹#›</a:t>
            </a:fld>
            <a:endParaRPr lang="ko-KR" altLang="en-US"/>
          </a:p>
        </p:txBody>
      </p:sp>
    </p:spTree>
    <p:extLst>
      <p:ext uri="{BB962C8B-B14F-4D97-AF65-F5344CB8AC3E}">
        <p14:creationId xmlns:p14="http://schemas.microsoft.com/office/powerpoint/2010/main" val="347098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4767263"/>
            <a:ext cx="2133600" cy="274637"/>
          </a:xfrm>
          <a:prstGeom prst="rect">
            <a:avLst/>
          </a:prstGeom>
        </p:spPr>
        <p:txBody>
          <a:bodyPr/>
          <a:lstStyle>
            <a:lvl1pPr eaLnBrk="1" fontAlgn="auto" latinLnBrk="1" hangingPunct="1">
              <a:spcBef>
                <a:spcPts val="0"/>
              </a:spcBef>
              <a:spcAft>
                <a:spcPts val="0"/>
              </a:spcAft>
              <a:defRPr smtClean="0">
                <a:latin typeface="+mn-lt"/>
                <a:ea typeface="+mn-ea"/>
              </a:defRPr>
            </a:lvl1pPr>
          </a:lstStyle>
          <a:p>
            <a:pPr>
              <a:defRPr/>
            </a:pPr>
            <a:fld id="{CEEFA071-DEF2-495D-854E-B93DA68522EA}" type="datetime1">
              <a:rPr lang="ko-KR" altLang="en-US" smtClean="0"/>
              <a:t>2024-04-19</a:t>
            </a:fld>
            <a:endParaRPr lang="ko-KR" altLang="en-US"/>
          </a:p>
        </p:txBody>
      </p:sp>
      <p:sp>
        <p:nvSpPr>
          <p:cNvPr id="6" name="바닥글 개체 틀 5"/>
          <p:cNvSpPr>
            <a:spLocks noGrp="1"/>
          </p:cNvSpPr>
          <p:nvPr>
            <p:ph type="ftr" sz="quarter" idx="11"/>
          </p:nvPr>
        </p:nvSpPr>
        <p:spPr>
          <a:xfrm>
            <a:off x="3124200" y="4767263"/>
            <a:ext cx="2895600" cy="274637"/>
          </a:xfrm>
          <a:prstGeom prst="rect">
            <a:avLst/>
          </a:prstGeom>
        </p:spPr>
        <p:txBody>
          <a:bodyPr/>
          <a:lstStyle>
            <a:lvl1pPr eaLnBrk="1" fontAlgn="auto" latinLnBrk="1" hangingPunct="1">
              <a:spcBef>
                <a:spcPts val="0"/>
              </a:spcBef>
              <a:spcAft>
                <a:spcPts val="0"/>
              </a:spcAft>
              <a:defRPr>
                <a:latin typeface="+mn-lt"/>
                <a:ea typeface="+mn-ea"/>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lgn="r" eaLnBrk="1" fontAlgn="auto" latinLnBrk="1" hangingPunct="1">
              <a:spcBef>
                <a:spcPts val="0"/>
              </a:spcBef>
              <a:spcAft>
                <a:spcPts val="0"/>
              </a:spcAft>
              <a:defRPr sz="1000" smtClean="0">
                <a:solidFill>
                  <a:schemeClr val="tx1">
                    <a:lumMod val="65000"/>
                    <a:lumOff val="35000"/>
                  </a:schemeClr>
                </a:solidFill>
                <a:latin typeface="KoPub돋움체 Medium" panose="00000600000000000000" pitchFamily="2" charset="-127"/>
                <a:ea typeface="KoPub돋움체 Medium" panose="00000600000000000000" pitchFamily="2" charset="-127"/>
              </a:defRPr>
            </a:lvl1pPr>
          </a:lstStyle>
          <a:p>
            <a:pPr>
              <a:defRPr/>
            </a:pPr>
            <a:fld id="{44B231C5-2EC8-495B-AC86-E645CFEF288B}" type="slidenum">
              <a:rPr lang="ko-KR" altLang="en-US"/>
              <a:pPr>
                <a:defRPr/>
              </a:pPr>
              <a:t>‹#›</a:t>
            </a:fld>
            <a:endParaRPr lang="ko-KR" altLang="en-US"/>
          </a:p>
        </p:txBody>
      </p:sp>
    </p:spTree>
    <p:extLst>
      <p:ext uri="{BB962C8B-B14F-4D97-AF65-F5344CB8AC3E}">
        <p14:creationId xmlns:p14="http://schemas.microsoft.com/office/powerpoint/2010/main" val="1021330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4767263"/>
            <a:ext cx="2133600" cy="274637"/>
          </a:xfrm>
          <a:prstGeom prst="rect">
            <a:avLst/>
          </a:prstGeom>
        </p:spPr>
        <p:txBody>
          <a:bodyPr/>
          <a:lstStyle>
            <a:lvl1pPr eaLnBrk="1" fontAlgn="auto" latinLnBrk="1" hangingPunct="1">
              <a:spcBef>
                <a:spcPts val="0"/>
              </a:spcBef>
              <a:spcAft>
                <a:spcPts val="0"/>
              </a:spcAft>
              <a:defRPr smtClean="0">
                <a:latin typeface="+mn-lt"/>
                <a:ea typeface="+mn-ea"/>
              </a:defRPr>
            </a:lvl1pPr>
          </a:lstStyle>
          <a:p>
            <a:pPr>
              <a:defRPr/>
            </a:pPr>
            <a:fld id="{BDB45DA8-1FB1-4F6C-A9D5-35AEC4FF03D0}" type="datetime1">
              <a:rPr lang="ko-KR" altLang="en-US" smtClean="0"/>
              <a:t>2024-04-19</a:t>
            </a:fld>
            <a:endParaRPr lang="ko-KR" altLang="en-US"/>
          </a:p>
        </p:txBody>
      </p:sp>
      <p:sp>
        <p:nvSpPr>
          <p:cNvPr id="8" name="바닥글 개체 틀 7"/>
          <p:cNvSpPr>
            <a:spLocks noGrp="1"/>
          </p:cNvSpPr>
          <p:nvPr>
            <p:ph type="ftr" sz="quarter" idx="11"/>
          </p:nvPr>
        </p:nvSpPr>
        <p:spPr>
          <a:xfrm>
            <a:off x="3124200" y="4767263"/>
            <a:ext cx="2895600" cy="274637"/>
          </a:xfrm>
          <a:prstGeom prst="rect">
            <a:avLst/>
          </a:prstGeom>
        </p:spPr>
        <p:txBody>
          <a:bodyPr/>
          <a:lstStyle>
            <a:lvl1pPr eaLnBrk="1" fontAlgn="auto" latinLnBrk="1" hangingPunct="1">
              <a:spcBef>
                <a:spcPts val="0"/>
              </a:spcBef>
              <a:spcAft>
                <a:spcPts val="0"/>
              </a:spcAft>
              <a:defRPr>
                <a:latin typeface="+mn-lt"/>
                <a:ea typeface="+mn-ea"/>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lgn="r" eaLnBrk="1" fontAlgn="auto" latinLnBrk="1" hangingPunct="1">
              <a:spcBef>
                <a:spcPts val="0"/>
              </a:spcBef>
              <a:spcAft>
                <a:spcPts val="0"/>
              </a:spcAft>
              <a:defRPr sz="1000" smtClean="0">
                <a:solidFill>
                  <a:schemeClr val="tx1">
                    <a:lumMod val="65000"/>
                    <a:lumOff val="35000"/>
                  </a:schemeClr>
                </a:solidFill>
                <a:latin typeface="KoPub돋움체 Medium" panose="00000600000000000000" pitchFamily="2" charset="-127"/>
                <a:ea typeface="KoPub돋움체 Medium" panose="00000600000000000000" pitchFamily="2" charset="-127"/>
              </a:defRPr>
            </a:lvl1pPr>
          </a:lstStyle>
          <a:p>
            <a:pPr>
              <a:defRPr/>
            </a:pPr>
            <a:fld id="{DB95A42A-4F75-41B5-8301-D641981D5085}" type="slidenum">
              <a:rPr lang="ko-KR" altLang="en-US"/>
              <a:pPr>
                <a:defRPr/>
              </a:pPr>
              <a:t>‹#›</a:t>
            </a:fld>
            <a:endParaRPr lang="ko-KR" altLang="en-US"/>
          </a:p>
        </p:txBody>
      </p:sp>
    </p:spTree>
    <p:extLst>
      <p:ext uri="{BB962C8B-B14F-4D97-AF65-F5344CB8AC3E}">
        <p14:creationId xmlns:p14="http://schemas.microsoft.com/office/powerpoint/2010/main" val="160766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날짜 개체 틀 2"/>
          <p:cNvSpPr>
            <a:spLocks noGrp="1"/>
          </p:cNvSpPr>
          <p:nvPr>
            <p:ph type="dt" sz="half" idx="10"/>
          </p:nvPr>
        </p:nvSpPr>
        <p:spPr>
          <a:xfrm>
            <a:off x="457200" y="4767263"/>
            <a:ext cx="2133600" cy="274637"/>
          </a:xfrm>
          <a:prstGeom prst="rect">
            <a:avLst/>
          </a:prstGeom>
        </p:spPr>
        <p:txBody>
          <a:bodyPr/>
          <a:lstStyle>
            <a:lvl1pPr eaLnBrk="1" fontAlgn="auto" latinLnBrk="1" hangingPunct="1">
              <a:spcBef>
                <a:spcPts val="0"/>
              </a:spcBef>
              <a:spcAft>
                <a:spcPts val="0"/>
              </a:spcAft>
              <a:defRPr smtClean="0">
                <a:latin typeface="+mn-lt"/>
                <a:ea typeface="+mn-ea"/>
              </a:defRPr>
            </a:lvl1pPr>
          </a:lstStyle>
          <a:p>
            <a:pPr>
              <a:defRPr/>
            </a:pPr>
            <a:fld id="{2C9FB192-64D4-413F-92F4-EF9CCD6165EA}" type="datetime1">
              <a:rPr lang="ko-KR" altLang="en-US" smtClean="0"/>
              <a:t>2024-04-19</a:t>
            </a:fld>
            <a:endParaRPr lang="ko-KR" altLang="en-US"/>
          </a:p>
        </p:txBody>
      </p:sp>
      <p:sp>
        <p:nvSpPr>
          <p:cNvPr id="4" name="바닥글 개체 틀 3"/>
          <p:cNvSpPr>
            <a:spLocks noGrp="1"/>
          </p:cNvSpPr>
          <p:nvPr>
            <p:ph type="ftr" sz="quarter" idx="11"/>
          </p:nvPr>
        </p:nvSpPr>
        <p:spPr>
          <a:xfrm>
            <a:off x="3124200" y="4767263"/>
            <a:ext cx="2895600" cy="274637"/>
          </a:xfrm>
          <a:prstGeom prst="rect">
            <a:avLst/>
          </a:prstGeom>
        </p:spPr>
        <p:txBody>
          <a:bodyPr/>
          <a:lstStyle>
            <a:lvl1pPr eaLnBrk="1" fontAlgn="auto" latinLnBrk="1" hangingPunct="1">
              <a:spcBef>
                <a:spcPts val="0"/>
              </a:spcBef>
              <a:spcAft>
                <a:spcPts val="0"/>
              </a:spcAft>
              <a:defRPr>
                <a:latin typeface="+mn-lt"/>
                <a:ea typeface="+mn-ea"/>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lgn="r" eaLnBrk="1" fontAlgn="auto" latinLnBrk="1" hangingPunct="1">
              <a:spcBef>
                <a:spcPts val="0"/>
              </a:spcBef>
              <a:spcAft>
                <a:spcPts val="0"/>
              </a:spcAft>
              <a:defRPr sz="1000" smtClean="0">
                <a:solidFill>
                  <a:schemeClr val="tx1">
                    <a:lumMod val="65000"/>
                    <a:lumOff val="35000"/>
                  </a:schemeClr>
                </a:solidFill>
                <a:latin typeface="KoPub돋움체 Medium" panose="00000600000000000000" pitchFamily="2" charset="-127"/>
                <a:ea typeface="KoPub돋움체 Medium" panose="00000600000000000000" pitchFamily="2" charset="-127"/>
              </a:defRPr>
            </a:lvl1pPr>
          </a:lstStyle>
          <a:p>
            <a:pPr>
              <a:defRPr/>
            </a:pPr>
            <a:fld id="{3222AD4A-57CF-43CD-AFFD-15F1B48B3150}" type="slidenum">
              <a:rPr lang="ko-KR" altLang="en-US"/>
              <a:pPr>
                <a:defRPr/>
              </a:pPr>
              <a:t>‹#›</a:t>
            </a:fld>
            <a:endParaRPr lang="ko-KR" altLang="en-US"/>
          </a:p>
        </p:txBody>
      </p:sp>
    </p:spTree>
    <p:extLst>
      <p:ext uri="{BB962C8B-B14F-4D97-AF65-F5344CB8AC3E}">
        <p14:creationId xmlns:p14="http://schemas.microsoft.com/office/powerpoint/2010/main" val="3632912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4767263"/>
            <a:ext cx="2133600" cy="274637"/>
          </a:xfrm>
          <a:prstGeom prst="rect">
            <a:avLst/>
          </a:prstGeom>
        </p:spPr>
        <p:txBody>
          <a:bodyPr/>
          <a:lstStyle>
            <a:lvl1pPr eaLnBrk="1" fontAlgn="auto" latinLnBrk="1" hangingPunct="1">
              <a:spcBef>
                <a:spcPts val="0"/>
              </a:spcBef>
              <a:spcAft>
                <a:spcPts val="0"/>
              </a:spcAft>
              <a:defRPr smtClean="0">
                <a:latin typeface="+mn-lt"/>
                <a:ea typeface="+mn-ea"/>
              </a:defRPr>
            </a:lvl1pPr>
          </a:lstStyle>
          <a:p>
            <a:pPr>
              <a:defRPr/>
            </a:pPr>
            <a:fld id="{81A4DECF-5D1D-4410-8041-66951146214B}" type="datetime1">
              <a:rPr lang="ko-KR" altLang="en-US" smtClean="0"/>
              <a:t>2024-04-19</a:t>
            </a:fld>
            <a:endParaRPr lang="ko-KR" altLang="en-US"/>
          </a:p>
        </p:txBody>
      </p:sp>
      <p:sp>
        <p:nvSpPr>
          <p:cNvPr id="3" name="바닥글 개체 틀 2"/>
          <p:cNvSpPr>
            <a:spLocks noGrp="1"/>
          </p:cNvSpPr>
          <p:nvPr>
            <p:ph type="ftr" sz="quarter" idx="11"/>
          </p:nvPr>
        </p:nvSpPr>
        <p:spPr>
          <a:xfrm>
            <a:off x="3124200" y="4767263"/>
            <a:ext cx="2895600" cy="274637"/>
          </a:xfrm>
          <a:prstGeom prst="rect">
            <a:avLst/>
          </a:prstGeom>
        </p:spPr>
        <p:txBody>
          <a:bodyPr/>
          <a:lstStyle>
            <a:lvl1pPr eaLnBrk="1" fontAlgn="auto" latinLnBrk="1" hangingPunct="1">
              <a:spcBef>
                <a:spcPts val="0"/>
              </a:spcBef>
              <a:spcAft>
                <a:spcPts val="0"/>
              </a:spcAft>
              <a:defRPr>
                <a:latin typeface="+mn-lt"/>
                <a:ea typeface="+mn-ea"/>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lgn="r" eaLnBrk="1" fontAlgn="auto" latinLnBrk="1" hangingPunct="1">
              <a:spcBef>
                <a:spcPts val="0"/>
              </a:spcBef>
              <a:spcAft>
                <a:spcPts val="0"/>
              </a:spcAft>
              <a:defRPr sz="1000" smtClean="0">
                <a:solidFill>
                  <a:schemeClr val="tx1">
                    <a:lumMod val="65000"/>
                    <a:lumOff val="35000"/>
                  </a:schemeClr>
                </a:solidFill>
                <a:latin typeface="KoPub돋움체 Medium" panose="00000600000000000000" pitchFamily="2" charset="-127"/>
                <a:ea typeface="KoPub돋움체 Medium" panose="00000600000000000000" pitchFamily="2" charset="-127"/>
              </a:defRPr>
            </a:lvl1pPr>
          </a:lstStyle>
          <a:p>
            <a:pPr>
              <a:defRPr/>
            </a:pPr>
            <a:fld id="{41F03813-BBAD-44DF-A33F-0860C5B2B401}" type="slidenum">
              <a:rPr lang="ko-KR" altLang="en-US"/>
              <a:pPr>
                <a:defRPr/>
              </a:pPr>
              <a:t>‹#›</a:t>
            </a:fld>
            <a:endParaRPr lang="ko-KR" altLang="en-US"/>
          </a:p>
        </p:txBody>
      </p:sp>
    </p:spTree>
    <p:extLst>
      <p:ext uri="{BB962C8B-B14F-4D97-AF65-F5344CB8AC3E}">
        <p14:creationId xmlns:p14="http://schemas.microsoft.com/office/powerpoint/2010/main" val="3498442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523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cxnSp>
        <p:nvCxnSpPr>
          <p:cNvPr id="7" name="직선 연결선 6"/>
          <p:cNvCxnSpPr/>
          <p:nvPr/>
        </p:nvCxnSpPr>
        <p:spPr>
          <a:xfrm>
            <a:off x="339090" y="549275"/>
            <a:ext cx="551079" cy="0"/>
          </a:xfrm>
          <a:prstGeom prst="line">
            <a:avLst/>
          </a:prstGeom>
          <a:ln w="38100" cap="rnd">
            <a:solidFill>
              <a:srgbClr val="31859C"/>
            </a:solidFill>
          </a:ln>
        </p:spPr>
        <p:style>
          <a:lnRef idx="1">
            <a:schemeClr val="accent1"/>
          </a:lnRef>
          <a:fillRef idx="0">
            <a:schemeClr val="accent1"/>
          </a:fillRef>
          <a:effectRef idx="0">
            <a:schemeClr val="accent1"/>
          </a:effectRef>
          <a:fontRef idx="minor">
            <a:schemeClr val="tx1"/>
          </a:fontRef>
        </p:style>
      </p:cxnSp>
      <p:cxnSp>
        <p:nvCxnSpPr>
          <p:cNvPr id="8" name="직선 연결선 7"/>
          <p:cNvCxnSpPr/>
          <p:nvPr/>
        </p:nvCxnSpPr>
        <p:spPr>
          <a:xfrm>
            <a:off x="888164" y="549275"/>
            <a:ext cx="232250" cy="0"/>
          </a:xfrm>
          <a:prstGeom prst="line">
            <a:avLst/>
          </a:prstGeom>
          <a:ln w="38100" cap="rnd">
            <a:solidFill>
              <a:srgbClr val="33CCCC"/>
            </a:solidFill>
          </a:ln>
        </p:spPr>
        <p:style>
          <a:lnRef idx="1">
            <a:schemeClr val="accent1"/>
          </a:lnRef>
          <a:fillRef idx="0">
            <a:schemeClr val="accent1"/>
          </a:fillRef>
          <a:effectRef idx="0">
            <a:schemeClr val="accent1"/>
          </a:effectRef>
          <a:fontRef idx="minor">
            <a:schemeClr val="tx1"/>
          </a:fontRef>
        </p:style>
      </p:cxnSp>
      <p:sp>
        <p:nvSpPr>
          <p:cNvPr id="5" name="직사각형 4"/>
          <p:cNvSpPr/>
          <p:nvPr userDrawn="1"/>
        </p:nvSpPr>
        <p:spPr>
          <a:xfrm>
            <a:off x="8827658" y="4906415"/>
            <a:ext cx="280846" cy="184666"/>
          </a:xfrm>
          <a:prstGeom prst="rect">
            <a:avLst/>
          </a:prstGeom>
        </p:spPr>
        <p:txBody>
          <a:bodyPr wrap="none">
            <a:spAutoFit/>
          </a:bodyPr>
          <a:lstStyle/>
          <a:p>
            <a:fld id="{A0745E7D-00DB-4F4A-92FD-554146D1DE9E}" type="slidenum">
              <a:rPr lang="ko-KR" altLang="en-US" sz="600" b="0" kern="100" smtClean="0">
                <a:ln>
                  <a:solidFill>
                    <a:schemeClr val="bg1">
                      <a:lumMod val="65000"/>
                      <a:alpha val="0"/>
                    </a:schemeClr>
                  </a:solidFill>
                </a:ln>
                <a:gradFill>
                  <a:gsLst>
                    <a:gs pos="100000">
                      <a:schemeClr val="tx1">
                        <a:lumMod val="75000"/>
                        <a:lumOff val="25000"/>
                      </a:schemeClr>
                    </a:gs>
                    <a:gs pos="100000">
                      <a:schemeClr val="accent1">
                        <a:tint val="23500"/>
                        <a:satMod val="160000"/>
                      </a:schemeClr>
                    </a:gs>
                  </a:gsLst>
                  <a:lin ang="5400000" scaled="0"/>
                </a:gradFill>
                <a:effectLst/>
                <a:latin typeface="KoPub돋움체 Medium" pitchFamily="2" charset="-127"/>
                <a:ea typeface="KoPub돋움체 Medium" pitchFamily="2" charset="-127"/>
                <a:cs typeface="+mn-cs"/>
              </a:rPr>
              <a:pPr/>
              <a:t>‹#›</a:t>
            </a:fld>
            <a:endParaRPr lang="ko-KR" altLang="en-US" sz="600" b="0" kern="100" dirty="0">
              <a:ln>
                <a:solidFill>
                  <a:schemeClr val="bg1">
                    <a:lumMod val="65000"/>
                    <a:alpha val="0"/>
                  </a:schemeClr>
                </a:solidFill>
              </a:ln>
              <a:gradFill>
                <a:gsLst>
                  <a:gs pos="100000">
                    <a:schemeClr val="tx1">
                      <a:lumMod val="75000"/>
                      <a:lumOff val="25000"/>
                    </a:schemeClr>
                  </a:gs>
                  <a:gs pos="100000">
                    <a:schemeClr val="accent1">
                      <a:tint val="23500"/>
                      <a:satMod val="160000"/>
                    </a:schemeClr>
                  </a:gs>
                </a:gsLst>
                <a:lin ang="5400000" scaled="0"/>
              </a:gradFill>
              <a:effectLst/>
              <a:latin typeface="KoPub돋움체 Medium" pitchFamily="2" charset="-127"/>
              <a:ea typeface="KoPub돋움체 Medium" pitchFamily="2" charset="-127"/>
              <a:cs typeface="+mn-cs"/>
            </a:endParaRPr>
          </a:p>
        </p:txBody>
      </p:sp>
      <p:sp>
        <p:nvSpPr>
          <p:cNvPr id="9" name="TextBox 8"/>
          <p:cNvSpPr txBox="1"/>
          <p:nvPr userDrawn="1"/>
        </p:nvSpPr>
        <p:spPr>
          <a:xfrm>
            <a:off x="8266146" y="4902555"/>
            <a:ext cx="661078" cy="189475"/>
          </a:xfrm>
          <a:prstGeom prst="rect">
            <a:avLst/>
          </a:prstGeom>
          <a:noFill/>
        </p:spPr>
        <p:txBody>
          <a:bodyPr wrap="none" rtlCol="0">
            <a:spAutoFit/>
          </a:bodyPr>
          <a:lstStyle/>
          <a:p>
            <a:pPr marL="0" algn="l" defTabSz="914400" rtl="0" eaLnBrk="1" latinLnBrk="1" hangingPunct="1">
              <a:lnSpc>
                <a:spcPct val="110000"/>
              </a:lnSpc>
            </a:pPr>
            <a:r>
              <a:rPr lang="en-US" altLang="ko-KR" sz="600" kern="100" dirty="0">
                <a:ln>
                  <a:solidFill>
                    <a:schemeClr val="bg1">
                      <a:lumMod val="65000"/>
                      <a:alpha val="0"/>
                    </a:schemeClr>
                  </a:solidFill>
                </a:ln>
                <a:solidFill>
                  <a:schemeClr val="tx1">
                    <a:lumMod val="65000"/>
                    <a:lumOff val="35000"/>
                  </a:schemeClr>
                </a:solidFill>
                <a:latin typeface="KoPub돋움체 Medium" pitchFamily="2" charset="-127"/>
                <a:ea typeface="KoPub돋움체 Medium" pitchFamily="2" charset="-127"/>
              </a:rPr>
              <a:t>PHOTONISOL</a:t>
            </a:r>
            <a:endParaRPr lang="en-US" altLang="ko-KR" sz="600" b="0" kern="100" dirty="0">
              <a:ln>
                <a:solidFill>
                  <a:schemeClr val="bg1">
                    <a:lumMod val="65000"/>
                    <a:alpha val="0"/>
                  </a:schemeClr>
                </a:solidFill>
              </a:ln>
              <a:solidFill>
                <a:schemeClr val="tx1">
                  <a:lumMod val="65000"/>
                  <a:lumOff val="35000"/>
                </a:schemeClr>
              </a:solidFill>
              <a:effectLst/>
              <a:latin typeface="KoPub돋움체 Medium" pitchFamily="2" charset="-127"/>
              <a:ea typeface="KoPub돋움체 Medium" pitchFamily="2" charset="-127"/>
              <a:cs typeface="+mn-cs"/>
            </a:endParaRPr>
          </a:p>
        </p:txBody>
      </p:sp>
    </p:spTree>
    <p:extLst>
      <p:ext uri="{BB962C8B-B14F-4D97-AF65-F5344CB8AC3E}">
        <p14:creationId xmlns:p14="http://schemas.microsoft.com/office/powerpoint/2010/main" val="741800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직사각형 6"/>
          <p:cNvSpPr/>
          <p:nvPr userDrawn="1"/>
        </p:nvSpPr>
        <p:spPr>
          <a:xfrm>
            <a:off x="322263" y="0"/>
            <a:ext cx="1154112" cy="460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p>
        </p:txBody>
      </p:sp>
      <p:sp>
        <p:nvSpPr>
          <p:cNvPr id="5" name="슬라이드 번호 개체 틀 5"/>
          <p:cNvSpPr>
            <a:spLocks noGrp="1"/>
          </p:cNvSpPr>
          <p:nvPr>
            <p:ph type="sldNum" sz="quarter" idx="4"/>
          </p:nvPr>
        </p:nvSpPr>
        <p:spPr>
          <a:xfrm>
            <a:off x="8762400" y="4947750"/>
            <a:ext cx="355125" cy="172800"/>
          </a:xfrm>
          <a:prstGeom prst="rect">
            <a:avLst/>
          </a:prstGeom>
        </p:spPr>
        <p:txBody>
          <a:bodyPr/>
          <a:lstStyle>
            <a:lvl1pPr algn="r" eaLnBrk="1" fontAlgn="auto" latinLnBrk="1" hangingPunct="1">
              <a:spcBef>
                <a:spcPts val="0"/>
              </a:spcBef>
              <a:spcAft>
                <a:spcPts val="0"/>
              </a:spcAft>
              <a:defRPr sz="1000" smtClean="0">
                <a:solidFill>
                  <a:schemeClr val="tx1">
                    <a:lumMod val="65000"/>
                    <a:lumOff val="35000"/>
                  </a:schemeClr>
                </a:solidFill>
                <a:latin typeface="KoPub돋움체 Medium" panose="00000600000000000000" pitchFamily="2" charset="-127"/>
                <a:ea typeface="KoPub돋움체 Medium" panose="00000600000000000000" pitchFamily="2" charset="-127"/>
              </a:defRPr>
            </a:lvl1pPr>
          </a:lstStyle>
          <a:p>
            <a:pPr>
              <a:defRPr/>
            </a:pPr>
            <a:fld id="{BDEC3922-D1CE-42B2-978C-15B0F4D8FCF3}" type="slidenum">
              <a:rPr lang="ko-KR" altLang="en-US"/>
              <a:pPr>
                <a:defRPr/>
              </a:pPr>
              <a:t>‹#›</a:t>
            </a:fld>
            <a:endParaRPr lang="ko-KR" altLang="en-US"/>
          </a:p>
        </p:txBody>
      </p:sp>
      <p:pic>
        <p:nvPicPr>
          <p:cNvPr id="3" name="그림 2">
            <a:extLst>
              <a:ext uri="{FF2B5EF4-FFF2-40B4-BE49-F238E27FC236}">
                <a16:creationId xmlns:a16="http://schemas.microsoft.com/office/drawing/2014/main" id="{519B2A76-0DC8-4811-A616-2F067331BC3E}"/>
              </a:ext>
            </a:extLst>
          </p:cNvPr>
          <p:cNvPicPr>
            <a:picLocks noChangeAspect="1"/>
          </p:cNvPicPr>
          <p:nvPr userDrawn="1"/>
        </p:nvPicPr>
        <p:blipFill>
          <a:blip r:embed="rId11"/>
          <a:stretch>
            <a:fillRect/>
          </a:stretch>
        </p:blipFill>
        <p:spPr>
          <a:xfrm>
            <a:off x="7676730" y="66149"/>
            <a:ext cx="1388070" cy="345601"/>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hdr="0" ftr="0" dt="0"/>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2pPr>
      <a:lvl3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3pPr>
      <a:lvl4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4pPr>
      <a:lvl5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5pPr>
      <a:lvl6pPr marL="4572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6pPr>
      <a:lvl7pPr marL="9144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7pPr>
      <a:lvl8pPr marL="13716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8pPr>
      <a:lvl9pPr marL="18288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9pPr>
    </p:titleStyle>
    <p:bodyStyle>
      <a:lvl1pPr marL="342900" indent="-342900" algn="l" rtl="0" eaLnBrk="0" fontAlgn="base" latinLnBrk="1"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83.png"/><Relationship Id="rId12" Type="http://schemas.openxmlformats.org/officeDocument/2006/relationships/image" Target="../media/image48.png"/><Relationship Id="rId2" Type="http://schemas.openxmlformats.org/officeDocument/2006/relationships/notesSlide" Target="../notesSlides/notesSlide11.xml"/><Relationship Id="rId16"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6.jpeg"/><Relationship Id="rId5" Type="http://schemas.openxmlformats.org/officeDocument/2006/relationships/image" Target="../media/image81.png"/><Relationship Id="rId15" Type="http://schemas.openxmlformats.org/officeDocument/2006/relationships/image" Target="../media/image88.png"/><Relationship Id="rId10"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64.png"/><Relationship Id="rId14"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jpe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4.png"/><Relationship Id="rId18" Type="http://schemas.openxmlformats.org/officeDocument/2006/relationships/image" Target="../media/image56.png"/><Relationship Id="rId3" Type="http://schemas.openxmlformats.org/officeDocument/2006/relationships/image" Target="../media/image105.png"/><Relationship Id="rId21" Type="http://schemas.openxmlformats.org/officeDocument/2006/relationships/image" Target="../media/image121.png"/><Relationship Id="rId7" Type="http://schemas.openxmlformats.org/officeDocument/2006/relationships/image" Target="../media/image109.png"/><Relationship Id="rId12" Type="http://schemas.openxmlformats.org/officeDocument/2006/relationships/image" Target="../media/image113.png"/><Relationship Id="rId17" Type="http://schemas.openxmlformats.org/officeDocument/2006/relationships/image" Target="../media/image118.jpeg"/><Relationship Id="rId2" Type="http://schemas.openxmlformats.org/officeDocument/2006/relationships/image" Target="../media/image104.jpeg"/><Relationship Id="rId16" Type="http://schemas.openxmlformats.org/officeDocument/2006/relationships/image" Target="../media/image117.jpeg"/><Relationship Id="rId20" Type="http://schemas.openxmlformats.org/officeDocument/2006/relationships/image" Target="../media/image120.png"/><Relationship Id="rId1" Type="http://schemas.openxmlformats.org/officeDocument/2006/relationships/slideLayout" Target="../slideLayouts/slideLayout9.xml"/><Relationship Id="rId6" Type="http://schemas.openxmlformats.org/officeDocument/2006/relationships/image" Target="../media/image108.png"/><Relationship Id="rId11" Type="http://schemas.openxmlformats.org/officeDocument/2006/relationships/image" Target="../media/image12.png"/><Relationship Id="rId5" Type="http://schemas.openxmlformats.org/officeDocument/2006/relationships/image" Target="../media/image107.png"/><Relationship Id="rId15" Type="http://schemas.openxmlformats.org/officeDocument/2006/relationships/image" Target="../media/image116.png"/><Relationship Id="rId23" Type="http://schemas.openxmlformats.org/officeDocument/2006/relationships/image" Target="../media/image123.jpeg"/><Relationship Id="rId10" Type="http://schemas.openxmlformats.org/officeDocument/2006/relationships/image" Target="../media/image112.jpeg"/><Relationship Id="rId19" Type="http://schemas.openxmlformats.org/officeDocument/2006/relationships/image" Target="../media/image119.jpe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5.png"/><Relationship Id="rId22" Type="http://schemas.openxmlformats.org/officeDocument/2006/relationships/image" Target="../media/image122.jpeg"/></Relationships>
</file>

<file path=ppt/slides/_rels/slide1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0.png"/><Relationship Id="rId18" Type="http://schemas.openxmlformats.org/officeDocument/2006/relationships/image" Target="../media/image107.png"/><Relationship Id="rId26" Type="http://schemas.openxmlformats.org/officeDocument/2006/relationships/image" Target="../media/image139.png"/><Relationship Id="rId3" Type="http://schemas.openxmlformats.org/officeDocument/2006/relationships/image" Target="../media/image13.png"/><Relationship Id="rId21" Type="http://schemas.openxmlformats.org/officeDocument/2006/relationships/image" Target="../media/image105.png"/><Relationship Id="rId7" Type="http://schemas.openxmlformats.org/officeDocument/2006/relationships/image" Target="../media/image125.png"/><Relationship Id="rId12" Type="http://schemas.openxmlformats.org/officeDocument/2006/relationships/image" Target="../media/image129.png"/><Relationship Id="rId17" Type="http://schemas.openxmlformats.org/officeDocument/2006/relationships/image" Target="../media/image109.png"/><Relationship Id="rId25" Type="http://schemas.openxmlformats.org/officeDocument/2006/relationships/image" Target="../media/image138.png"/><Relationship Id="rId2" Type="http://schemas.openxmlformats.org/officeDocument/2006/relationships/notesSlide" Target="../notesSlides/notesSlide15.xml"/><Relationship Id="rId16" Type="http://schemas.openxmlformats.org/officeDocument/2006/relationships/image" Target="../media/image133.png"/><Relationship Id="rId20"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24.emf"/><Relationship Id="rId11" Type="http://schemas.openxmlformats.org/officeDocument/2006/relationships/image" Target="../media/image128.png"/><Relationship Id="rId24" Type="http://schemas.openxmlformats.org/officeDocument/2006/relationships/image" Target="../media/image137.png"/><Relationship Id="rId5" Type="http://schemas.openxmlformats.org/officeDocument/2006/relationships/image" Target="../media/image14.jpeg"/><Relationship Id="rId15" Type="http://schemas.openxmlformats.org/officeDocument/2006/relationships/image" Target="../media/image132.png"/><Relationship Id="rId23" Type="http://schemas.openxmlformats.org/officeDocument/2006/relationships/image" Target="../media/image136.png"/><Relationship Id="rId10" Type="http://schemas.openxmlformats.org/officeDocument/2006/relationships/image" Target="../media/image12.png"/><Relationship Id="rId19" Type="http://schemas.openxmlformats.org/officeDocument/2006/relationships/image" Target="../media/image134.png"/><Relationship Id="rId4" Type="http://schemas.openxmlformats.org/officeDocument/2006/relationships/image" Target="../media/image75.png"/><Relationship Id="rId9" Type="http://schemas.openxmlformats.org/officeDocument/2006/relationships/image" Target="../media/image127.png"/><Relationship Id="rId14" Type="http://schemas.openxmlformats.org/officeDocument/2006/relationships/image" Target="../media/image131.png"/><Relationship Id="rId22" Type="http://schemas.openxmlformats.org/officeDocument/2006/relationships/image" Target="../media/image110.png"/></Relationships>
</file>

<file path=ppt/slides/_rels/slide1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gif"/><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jpe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jpe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9.xml"/><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jpe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21.png"/><Relationship Id="rId10" Type="http://schemas.openxmlformats.org/officeDocument/2006/relationships/image" Target="../media/image51.png"/><Relationship Id="rId19" Type="http://schemas.openxmlformats.org/officeDocument/2006/relationships/image" Target="../media/image60.png"/><Relationship Id="rId31" Type="http://schemas.openxmlformats.org/officeDocument/2006/relationships/image" Target="../media/image7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ceil\Downloads\shutterstock_1063669121.jpg"/>
          <p:cNvPicPr>
            <a:picLocks noChangeAspect="1" noChangeArrowheads="1"/>
          </p:cNvPicPr>
          <p:nvPr/>
        </p:nvPicPr>
        <p:blipFill>
          <a:blip r:embed="rId3">
            <a:extLst>
              <a:ext uri="{28A0092B-C50C-407E-A947-70E740481C1C}">
                <a14:useLocalDpi xmlns:a14="http://schemas.microsoft.com/office/drawing/2010/main" val="0"/>
              </a:ext>
            </a:extLst>
          </a:blip>
          <a:srcRect b="9769"/>
          <a:stretch>
            <a:fillRect/>
          </a:stretch>
        </p:blipFill>
        <p:spPr bwMode="auto">
          <a:xfrm>
            <a:off x="0" y="0"/>
            <a:ext cx="91440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직사각형 3"/>
          <p:cNvSpPr/>
          <p:nvPr/>
        </p:nvSpPr>
        <p:spPr>
          <a:xfrm>
            <a:off x="0" y="0"/>
            <a:ext cx="9144000" cy="3638550"/>
          </a:xfrm>
          <a:prstGeom prst="rect">
            <a:avLst/>
          </a:prstGeom>
          <a:solidFill>
            <a:schemeClr val="accent5">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p>
        </p:txBody>
      </p:sp>
      <p:sp>
        <p:nvSpPr>
          <p:cNvPr id="5" name="TextBox 4"/>
          <p:cNvSpPr txBox="1"/>
          <p:nvPr/>
        </p:nvSpPr>
        <p:spPr>
          <a:xfrm>
            <a:off x="1622811" y="1768392"/>
            <a:ext cx="5658537" cy="584775"/>
          </a:xfrm>
          <a:prstGeom prst="rect">
            <a:avLst/>
          </a:prstGeom>
          <a:noFill/>
        </p:spPr>
        <p:txBody>
          <a:bodyPr wrap="none">
            <a:spAutoFit/>
          </a:bodyPr>
          <a:lstStyle/>
          <a:p>
            <a:pPr eaLnBrk="1" fontAlgn="auto" latinLnBrk="1" hangingPunct="1">
              <a:spcBef>
                <a:spcPts val="0"/>
              </a:spcBef>
              <a:spcAft>
                <a:spcPts val="0"/>
              </a:spcAft>
              <a:defRPr/>
            </a:pPr>
            <a:r>
              <a:rPr lang="en-US" altLang="ko-KR" sz="3200" dirty="0" err="1">
                <a:ln>
                  <a:solidFill>
                    <a:schemeClr val="accent1">
                      <a:shade val="50000"/>
                      <a:alpha val="0"/>
                    </a:schemeClr>
                  </a:solidFill>
                </a:ln>
                <a:solidFill>
                  <a:schemeClr val="bg1"/>
                </a:solidFill>
                <a:latin typeface="Arial Black" panose="020B0A04020102020204" pitchFamily="34" charset="0"/>
                <a:ea typeface="KoPub돋움체 Bold" pitchFamily="2" charset="-127"/>
              </a:rPr>
              <a:t>PhotoniSol</a:t>
            </a:r>
            <a:r>
              <a:rPr lang="en-US" altLang="ko-KR" sz="3200" dirty="0">
                <a:ln>
                  <a:solidFill>
                    <a:schemeClr val="accent1">
                      <a:shade val="50000"/>
                      <a:alpha val="0"/>
                    </a:schemeClr>
                  </a:solidFill>
                </a:ln>
                <a:solidFill>
                  <a:schemeClr val="bg1"/>
                </a:solidFill>
                <a:latin typeface="Arial Black" panose="020B0A04020102020204" pitchFamily="34" charset="0"/>
                <a:ea typeface="KoPub돋움체 Bold" pitchFamily="2" charset="-127"/>
              </a:rPr>
              <a:t> Incorporated</a:t>
            </a:r>
            <a:endParaRPr lang="ko-KR" altLang="en-US" sz="3200" dirty="0">
              <a:ln>
                <a:solidFill>
                  <a:schemeClr val="accent1">
                    <a:shade val="50000"/>
                    <a:alpha val="0"/>
                  </a:schemeClr>
                </a:solidFill>
              </a:ln>
              <a:solidFill>
                <a:schemeClr val="bg1"/>
              </a:solidFill>
              <a:latin typeface="Arial Black" panose="020B0A04020102020204" pitchFamily="34" charset="0"/>
              <a:ea typeface="KoPub돋움체 Bold" pitchFamily="2" charset="-127"/>
            </a:endParaRPr>
          </a:p>
        </p:txBody>
      </p:sp>
      <p:sp>
        <p:nvSpPr>
          <p:cNvPr id="7" name="TextBox 6"/>
          <p:cNvSpPr txBox="1"/>
          <p:nvPr/>
        </p:nvSpPr>
        <p:spPr>
          <a:xfrm>
            <a:off x="1634400" y="2457543"/>
            <a:ext cx="6142772" cy="307777"/>
          </a:xfrm>
          <a:prstGeom prst="rect">
            <a:avLst/>
          </a:prstGeom>
          <a:noFill/>
        </p:spPr>
        <p:txBody>
          <a:bodyPr wrap="none">
            <a:spAutoFit/>
          </a:bodyPr>
          <a:lstStyle/>
          <a:p>
            <a:pPr eaLnBrk="1" fontAlgn="auto" latinLnBrk="1" hangingPunct="1">
              <a:spcBef>
                <a:spcPts val="0"/>
              </a:spcBef>
              <a:spcAft>
                <a:spcPts val="0"/>
              </a:spcAft>
              <a:defRPr/>
            </a:pPr>
            <a:r>
              <a:rPr lang="en-US" altLang="ko-KR" sz="1400" dirty="0">
                <a:ln>
                  <a:solidFill>
                    <a:schemeClr val="accent1">
                      <a:shade val="50000"/>
                      <a:alpha val="0"/>
                    </a:schemeClr>
                  </a:solidFill>
                </a:ln>
                <a:solidFill>
                  <a:schemeClr val="bg1"/>
                </a:solidFill>
                <a:latin typeface="Arial" panose="020B0604020202020204" pitchFamily="34" charset="0"/>
                <a:ea typeface="KoPub돋움체 Bold" pitchFamily="2" charset="-127"/>
                <a:cs typeface="Arial" panose="020B0604020202020204" pitchFamily="34" charset="0"/>
              </a:rPr>
              <a:t>A photonic technology solution provider for next generation semiconductors</a:t>
            </a:r>
            <a:endParaRPr lang="ko-KR" altLang="en-US" sz="1400" dirty="0">
              <a:ln>
                <a:solidFill>
                  <a:schemeClr val="accent1">
                    <a:shade val="50000"/>
                    <a:alpha val="0"/>
                  </a:schemeClr>
                </a:solidFill>
              </a:ln>
              <a:solidFill>
                <a:schemeClr val="bg1"/>
              </a:solidFill>
              <a:latin typeface="Arial" panose="020B0604020202020204" pitchFamily="34" charset="0"/>
              <a:ea typeface="KoPub돋움체 Bold" pitchFamily="2" charset="-127"/>
              <a:cs typeface="Arial" panose="020B0604020202020204" pitchFamily="34" charset="0"/>
            </a:endParaRPr>
          </a:p>
        </p:txBody>
      </p:sp>
      <p:sp>
        <p:nvSpPr>
          <p:cNvPr id="6" name="직사각형 5"/>
          <p:cNvSpPr/>
          <p:nvPr/>
        </p:nvSpPr>
        <p:spPr>
          <a:xfrm>
            <a:off x="467544" y="3291830"/>
            <a:ext cx="2206053" cy="276999"/>
          </a:xfrm>
          <a:prstGeom prst="rect">
            <a:avLst/>
          </a:prstGeom>
        </p:spPr>
        <p:txBody>
          <a:bodyPr wrap="none">
            <a:spAutoFit/>
          </a:bodyPr>
          <a:lstStyle/>
          <a:p>
            <a:pPr eaLnBrk="1" fontAlgn="auto" latinLnBrk="1" hangingPunct="1">
              <a:spcBef>
                <a:spcPts val="0"/>
              </a:spcBef>
              <a:spcAft>
                <a:spcPts val="0"/>
              </a:spcAft>
              <a:defRPr/>
            </a:pPr>
            <a:r>
              <a:rPr lang="en-US" altLang="ko-KR" sz="1200" dirty="0">
                <a:ln>
                  <a:solidFill>
                    <a:schemeClr val="accent1">
                      <a:shade val="50000"/>
                      <a:alpha val="0"/>
                    </a:schemeClr>
                  </a:solidFill>
                </a:ln>
                <a:solidFill>
                  <a:schemeClr val="bg1"/>
                </a:solidFill>
                <a:latin typeface="KoPub돋움체 Medium" pitchFamily="2" charset="-127"/>
                <a:ea typeface="KoPub돋움체 Medium" pitchFamily="2" charset="-127"/>
              </a:rPr>
              <a:t>https://www.photonisol.com</a:t>
            </a:r>
            <a:endParaRPr lang="ko-KR" altLang="en-US" sz="1200" dirty="0">
              <a:ln>
                <a:solidFill>
                  <a:schemeClr val="accent1">
                    <a:shade val="50000"/>
                    <a:alpha val="0"/>
                  </a:schemeClr>
                </a:solidFill>
              </a:ln>
              <a:solidFill>
                <a:schemeClr val="bg1"/>
              </a:solidFill>
              <a:latin typeface="KoPub돋움체 Medium" pitchFamily="2" charset="-127"/>
              <a:ea typeface="KoPub돋움체 Medium" pitchFamily="2" charset="-127"/>
            </a:endParaRPr>
          </a:p>
        </p:txBody>
      </p:sp>
      <p:sp>
        <p:nvSpPr>
          <p:cNvPr id="20" name="TextBox 19"/>
          <p:cNvSpPr txBox="1"/>
          <p:nvPr/>
        </p:nvSpPr>
        <p:spPr>
          <a:xfrm>
            <a:off x="2109600" y="3835450"/>
            <a:ext cx="6157455" cy="656077"/>
          </a:xfrm>
          <a:prstGeom prst="rect">
            <a:avLst/>
          </a:prstGeom>
          <a:noFill/>
        </p:spPr>
        <p:txBody>
          <a:bodyPr wrap="none">
            <a:spAutoFit/>
          </a:bodyPr>
          <a:lstStyle/>
          <a:p>
            <a:pPr eaLnBrk="1" fontAlgn="auto" latinLnBrk="1" hangingPunct="1">
              <a:lnSpc>
                <a:spcPct val="120000"/>
              </a:lnSpc>
              <a:spcBef>
                <a:spcPts val="0"/>
              </a:spcBef>
              <a:spcAft>
                <a:spcPts val="0"/>
              </a:spcAft>
              <a:defRPr/>
            </a:pPr>
            <a:r>
              <a:rPr lang="en-US" altLang="ko-KR" sz="1600" b="1" dirty="0">
                <a:ln>
                  <a:solidFill>
                    <a:schemeClr val="accent1">
                      <a:alpha val="0"/>
                    </a:schemeClr>
                  </a:solidFill>
                </a:ln>
                <a:solidFill>
                  <a:schemeClr val="tx1">
                    <a:lumMod val="65000"/>
                    <a:lumOff val="35000"/>
                  </a:schemeClr>
                </a:solidFill>
                <a:latin typeface="Arial" panose="020B0604020202020204" pitchFamily="34" charset="0"/>
                <a:ea typeface="KoPub돋움체 Bold" pitchFamily="2" charset="-127"/>
                <a:cs typeface="Arial" panose="020B0604020202020204" pitchFamily="34" charset="0"/>
              </a:rPr>
              <a:t>Commercializing the world–first optical diode (isolator) chips </a:t>
            </a:r>
          </a:p>
          <a:p>
            <a:pPr eaLnBrk="1" fontAlgn="auto" latinLnBrk="1" hangingPunct="1">
              <a:lnSpc>
                <a:spcPct val="120000"/>
              </a:lnSpc>
              <a:spcBef>
                <a:spcPts val="0"/>
              </a:spcBef>
              <a:spcAft>
                <a:spcPts val="0"/>
              </a:spcAft>
              <a:defRPr/>
            </a:pPr>
            <a:r>
              <a:rPr lang="en-US" altLang="ko-KR" sz="1600" b="1" dirty="0">
                <a:ln>
                  <a:solidFill>
                    <a:schemeClr val="accent1">
                      <a:alpha val="0"/>
                    </a:schemeClr>
                  </a:solidFill>
                </a:ln>
                <a:solidFill>
                  <a:schemeClr val="tx1">
                    <a:lumMod val="65000"/>
                    <a:lumOff val="35000"/>
                  </a:schemeClr>
                </a:solidFill>
                <a:latin typeface="Arial" panose="020B0604020202020204" pitchFamily="34" charset="0"/>
                <a:ea typeface="KoPub돋움체 Bold" pitchFamily="2" charset="-127"/>
                <a:cs typeface="Arial" panose="020B0604020202020204" pitchFamily="34" charset="0"/>
              </a:rPr>
              <a:t>for functional photonic integrated circuits</a:t>
            </a:r>
            <a:endParaRPr lang="ko-KR" altLang="en-US" sz="1600" b="1" dirty="0">
              <a:ln>
                <a:solidFill>
                  <a:schemeClr val="accent1">
                    <a:alpha val="0"/>
                  </a:schemeClr>
                </a:solidFill>
              </a:ln>
              <a:solidFill>
                <a:schemeClr val="tx1">
                  <a:lumMod val="65000"/>
                  <a:lumOff val="35000"/>
                </a:schemeClr>
              </a:solidFill>
              <a:latin typeface="Arial" panose="020B0604020202020204" pitchFamily="34" charset="0"/>
              <a:ea typeface="KoPub돋움체 Bold" pitchFamily="2" charset="-127"/>
              <a:cs typeface="Arial" panose="020B0604020202020204" pitchFamily="34" charset="0"/>
            </a:endParaRPr>
          </a:p>
        </p:txBody>
      </p:sp>
      <p:sp>
        <p:nvSpPr>
          <p:cNvPr id="2" name="TextBox 1"/>
          <p:cNvSpPr txBox="1"/>
          <p:nvPr/>
        </p:nvSpPr>
        <p:spPr>
          <a:xfrm>
            <a:off x="1622811" y="828662"/>
            <a:ext cx="2153154" cy="400110"/>
          </a:xfrm>
          <a:prstGeom prst="rect">
            <a:avLst/>
          </a:prstGeom>
          <a:noFill/>
        </p:spPr>
        <p:txBody>
          <a:bodyPr wrap="none" rtlCol="0">
            <a:spAutoFit/>
          </a:bodyPr>
          <a:lstStyle/>
          <a:p>
            <a:r>
              <a:rPr lang="en-US" altLang="ko-KR" sz="2000" dirty="0">
                <a:solidFill>
                  <a:srgbClr val="FFFF00"/>
                </a:solidFill>
                <a:latin typeface="Arial Black" panose="020B0A04020102020204" pitchFamily="34" charset="0"/>
              </a:rPr>
              <a:t>Business Plan</a:t>
            </a:r>
            <a:endParaRPr lang="ko-KR" altLang="en-US" sz="2000" dirty="0">
              <a:solidFill>
                <a:srgbClr val="FFFF00"/>
              </a:solidFill>
              <a:latin typeface="Arial Black" panose="020B0A04020102020204" pitchFamily="34" charset="0"/>
            </a:endParaRPr>
          </a:p>
        </p:txBody>
      </p:sp>
      <p:sp>
        <p:nvSpPr>
          <p:cNvPr id="3" name="직사각형 2">
            <a:extLst>
              <a:ext uri="{FF2B5EF4-FFF2-40B4-BE49-F238E27FC236}">
                <a16:creationId xmlns:a16="http://schemas.microsoft.com/office/drawing/2014/main" id="{8DEF0A51-8BA1-889E-B3DC-7E043C7D334E}"/>
              </a:ext>
            </a:extLst>
          </p:cNvPr>
          <p:cNvSpPr/>
          <p:nvPr/>
        </p:nvSpPr>
        <p:spPr>
          <a:xfrm>
            <a:off x="47313" y="4668099"/>
            <a:ext cx="2710287" cy="430887"/>
          </a:xfrm>
          <a:prstGeom prst="rect">
            <a:avLst/>
          </a:prstGeom>
        </p:spPr>
        <p:txBody>
          <a:bodyPr wrap="square">
            <a:spAutoFit/>
          </a:bodyPr>
          <a:lstStyle/>
          <a:p>
            <a:pPr eaLnBrk="1" fontAlgn="auto" latinLnBrk="1" hangingPunct="1">
              <a:spcBef>
                <a:spcPts val="0"/>
              </a:spcBef>
              <a:spcAft>
                <a:spcPts val="0"/>
              </a:spcAft>
              <a:defRPr/>
            </a:pPr>
            <a:r>
              <a:rPr lang="en-US" altLang="ko-KR" sz="1100" dirty="0">
                <a:ln>
                  <a:solidFill>
                    <a:schemeClr val="accent1">
                      <a:shade val="50000"/>
                      <a:alpha val="0"/>
                    </a:schemeClr>
                  </a:solidFill>
                </a:ln>
                <a:solidFill>
                  <a:srgbClr val="0070C0"/>
                </a:solidFill>
                <a:latin typeface="Times New Roman" panose="02020603050405020304" pitchFamily="18" charset="0"/>
                <a:ea typeface="KoPub돋움체 Medium" pitchFamily="2" charset="-127"/>
                <a:cs typeface="Times New Roman" panose="02020603050405020304" pitchFamily="18" charset="0"/>
              </a:rPr>
              <a:t>Contact:</a:t>
            </a:r>
          </a:p>
          <a:p>
            <a:pPr eaLnBrk="1" fontAlgn="auto" latinLnBrk="1" hangingPunct="1">
              <a:spcBef>
                <a:spcPts val="0"/>
              </a:spcBef>
              <a:spcAft>
                <a:spcPts val="0"/>
              </a:spcAft>
              <a:defRPr/>
            </a:pPr>
            <a:r>
              <a:rPr lang="en-US" altLang="ko-KR" sz="1100" dirty="0">
                <a:ln>
                  <a:solidFill>
                    <a:schemeClr val="accent1">
                      <a:shade val="50000"/>
                      <a:alpha val="0"/>
                    </a:schemeClr>
                  </a:solidFill>
                </a:ln>
                <a:solidFill>
                  <a:srgbClr val="0070C0"/>
                </a:solidFill>
                <a:latin typeface="Times New Roman" panose="02020603050405020304" pitchFamily="18" charset="0"/>
                <a:ea typeface="KoPub돋움체 Medium" pitchFamily="2" charset="-127"/>
                <a:cs typeface="Times New Roman" panose="02020603050405020304" pitchFamily="18" charset="0"/>
              </a:rPr>
              <a:t>ceo@photonisol.com,  Tel. 82-10-2680-7991</a:t>
            </a:r>
            <a:endParaRPr lang="ko-KR" altLang="en-US" sz="1100" dirty="0">
              <a:ln>
                <a:solidFill>
                  <a:schemeClr val="accent1">
                    <a:shade val="50000"/>
                    <a:alpha val="0"/>
                  </a:schemeClr>
                </a:solidFill>
              </a:ln>
              <a:solidFill>
                <a:srgbClr val="0070C0"/>
              </a:solidFill>
              <a:latin typeface="Times New Roman" panose="02020603050405020304" pitchFamily="18" charset="0"/>
              <a:ea typeface="KoPub돋움체 Medium" pitchFamily="2" charset="-127"/>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233906CE-3232-B257-3536-FA352E3B0F1E}"/>
              </a:ext>
            </a:extLst>
          </p:cNvPr>
          <p:cNvPicPr>
            <a:picLocks noChangeAspect="1"/>
          </p:cNvPicPr>
          <p:nvPr/>
        </p:nvPicPr>
        <p:blipFill>
          <a:blip r:embed="rId3"/>
          <a:stretch>
            <a:fillRect/>
          </a:stretch>
        </p:blipFill>
        <p:spPr>
          <a:xfrm>
            <a:off x="4575212" y="2010150"/>
            <a:ext cx="3979066" cy="2365714"/>
          </a:xfrm>
          <a:prstGeom prst="rect">
            <a:avLst/>
          </a:prstGeom>
        </p:spPr>
      </p:pic>
      <p:pic>
        <p:nvPicPr>
          <p:cNvPr id="14" name="그림 13">
            <a:extLst>
              <a:ext uri="{FF2B5EF4-FFF2-40B4-BE49-F238E27FC236}">
                <a16:creationId xmlns:a16="http://schemas.microsoft.com/office/drawing/2014/main" id="{155AF80B-4349-1C01-8169-961FD6AC4FD7}"/>
              </a:ext>
            </a:extLst>
          </p:cNvPr>
          <p:cNvPicPr>
            <a:picLocks noChangeAspect="1"/>
          </p:cNvPicPr>
          <p:nvPr/>
        </p:nvPicPr>
        <p:blipFill>
          <a:blip r:embed="rId4"/>
          <a:stretch>
            <a:fillRect/>
          </a:stretch>
        </p:blipFill>
        <p:spPr>
          <a:xfrm>
            <a:off x="233610" y="1966950"/>
            <a:ext cx="3527062" cy="2347642"/>
          </a:xfrm>
          <a:prstGeom prst="rect">
            <a:avLst/>
          </a:prstGeom>
        </p:spPr>
      </p:pic>
      <p:sp>
        <p:nvSpPr>
          <p:cNvPr id="4" name="TextBox 3"/>
          <p:cNvSpPr txBox="1"/>
          <p:nvPr/>
        </p:nvSpPr>
        <p:spPr>
          <a:xfrm>
            <a:off x="317500" y="224323"/>
            <a:ext cx="2645340"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Market Opportunity</a:t>
            </a:r>
          </a:p>
        </p:txBody>
      </p:sp>
      <p:sp>
        <p:nvSpPr>
          <p:cNvPr id="9" name="슬라이드 번호 개체 틀 8"/>
          <p:cNvSpPr>
            <a:spLocks noGrp="1"/>
          </p:cNvSpPr>
          <p:nvPr>
            <p:ph type="sldNum" sz="quarter" idx="12"/>
          </p:nvPr>
        </p:nvSpPr>
        <p:spPr/>
        <p:txBody>
          <a:bodyPr/>
          <a:lstStyle/>
          <a:p>
            <a:pPr>
              <a:defRPr/>
            </a:pPr>
            <a:fld id="{7F391977-49C2-4C0B-9DF3-2F12A1D14A92}" type="slidenum">
              <a:rPr lang="ko-KR" altLang="en-US" smtClean="0">
                <a:latin typeface="Arial" panose="020B0604020202020204" pitchFamily="34" charset="0"/>
                <a:cs typeface="Arial" panose="020B0604020202020204" pitchFamily="34" charset="0"/>
              </a:rPr>
              <a:pPr>
                <a:defRPr/>
              </a:pPr>
              <a:t>9</a:t>
            </a:fld>
            <a:endParaRPr lang="ko-KR" altLang="en-US">
              <a:latin typeface="Arial" panose="020B0604020202020204" pitchFamily="34" charset="0"/>
              <a:cs typeface="Arial" panose="020B0604020202020204" pitchFamily="34" charset="0"/>
            </a:endParaRPr>
          </a:p>
        </p:txBody>
      </p:sp>
      <p:sp>
        <p:nvSpPr>
          <p:cNvPr id="57" name="TextBox 56"/>
          <p:cNvSpPr txBox="1"/>
          <p:nvPr/>
        </p:nvSpPr>
        <p:spPr>
          <a:xfrm>
            <a:off x="3841831" y="2984544"/>
            <a:ext cx="638529" cy="577081"/>
          </a:xfrm>
          <a:prstGeom prst="rect">
            <a:avLst/>
          </a:prstGeom>
          <a:noFill/>
        </p:spPr>
        <p:txBody>
          <a:bodyPr wrap="square">
            <a:spAutoFit/>
          </a:bodyPr>
          <a:lstStyle>
            <a:defPPr>
              <a:defRPr lang="ko-KR"/>
            </a:defPPr>
            <a:lvl1pPr>
              <a:lnSpc>
                <a:spcPct val="130000"/>
              </a:lnSpc>
              <a:defRPr sz="1000">
                <a:ln>
                  <a:solidFill>
                    <a:schemeClr val="accent1">
                      <a:alpha val="0"/>
                    </a:schemeClr>
                  </a:solidFill>
                </a:ln>
                <a:solidFill>
                  <a:schemeClr val="tx1">
                    <a:lumMod val="65000"/>
                    <a:lumOff val="35000"/>
                  </a:schemeClr>
                </a:solidFill>
                <a:latin typeface="KoPub돋움체 Medium" pitchFamily="2" charset="-127"/>
                <a:ea typeface="KoPub돋움체 Medium" pitchFamily="2" charset="-127"/>
              </a:defRPr>
            </a:lvl1pPr>
          </a:lstStyle>
          <a:p>
            <a:pPr>
              <a:lnSpc>
                <a:spcPct val="100000"/>
              </a:lnSpc>
            </a:pPr>
            <a:r>
              <a:rPr lang="en-US" altLang="ko-KR" sz="1050" dirty="0">
                <a:solidFill>
                  <a:srgbClr val="CC00CC"/>
                </a:solidFill>
                <a:latin typeface="Arial" panose="020B0604020202020204" pitchFamily="34" charset="0"/>
                <a:cs typeface="Arial" panose="020B0604020202020204" pitchFamily="34" charset="0"/>
              </a:rPr>
              <a:t>Market share plan</a:t>
            </a:r>
            <a:endParaRPr lang="ko-KR" altLang="en-US" sz="1050" dirty="0">
              <a:solidFill>
                <a:srgbClr val="CC00CC"/>
              </a:solidFill>
              <a:latin typeface="Arial" panose="020B0604020202020204" pitchFamily="34" charset="0"/>
              <a:cs typeface="Arial" panose="020B0604020202020204" pitchFamily="34" charset="0"/>
            </a:endParaRPr>
          </a:p>
        </p:txBody>
      </p:sp>
      <p:sp>
        <p:nvSpPr>
          <p:cNvPr id="11" name="자유형 10"/>
          <p:cNvSpPr/>
          <p:nvPr/>
        </p:nvSpPr>
        <p:spPr>
          <a:xfrm>
            <a:off x="2842660" y="4236061"/>
            <a:ext cx="439392" cy="172800"/>
          </a:xfrm>
          <a:custGeom>
            <a:avLst/>
            <a:gdLst>
              <a:gd name="connsiteX0" fmla="*/ 411061 w 411061"/>
              <a:gd name="connsiteY0" fmla="*/ 75501 h 75501"/>
              <a:gd name="connsiteX1" fmla="*/ 0 w 411061"/>
              <a:gd name="connsiteY1" fmla="*/ 67112 h 75501"/>
              <a:gd name="connsiteX2" fmla="*/ 8389 w 411061"/>
              <a:gd name="connsiteY2" fmla="*/ 0 h 75501"/>
              <a:gd name="connsiteX0" fmla="*/ 415480 w 415480"/>
              <a:gd name="connsiteY0" fmla="*/ 69039 h 69039"/>
              <a:gd name="connsiteX1" fmla="*/ 0 w 415480"/>
              <a:gd name="connsiteY1" fmla="*/ 67112 h 69039"/>
              <a:gd name="connsiteX2" fmla="*/ 8389 w 415480"/>
              <a:gd name="connsiteY2" fmla="*/ 0 h 69039"/>
            </a:gdLst>
            <a:ahLst/>
            <a:cxnLst>
              <a:cxn ang="0">
                <a:pos x="connsiteX0" y="connsiteY0"/>
              </a:cxn>
              <a:cxn ang="0">
                <a:pos x="connsiteX1" y="connsiteY1"/>
              </a:cxn>
              <a:cxn ang="0">
                <a:pos x="connsiteX2" y="connsiteY2"/>
              </a:cxn>
            </a:cxnLst>
            <a:rect l="l" t="t" r="r" b="b"/>
            <a:pathLst>
              <a:path w="415480" h="69039">
                <a:moveTo>
                  <a:pt x="415480" y="69039"/>
                </a:moveTo>
                <a:lnTo>
                  <a:pt x="0" y="67112"/>
                </a:lnTo>
                <a:lnTo>
                  <a:pt x="8389" y="0"/>
                </a:lnTo>
              </a:path>
            </a:pathLst>
          </a:custGeom>
          <a:noFill/>
          <a:ln w="19050">
            <a:solidFill>
              <a:srgbClr val="CC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latin typeface="Arial" panose="020B0604020202020204" pitchFamily="34" charset="0"/>
              <a:cs typeface="Arial" panose="020B0604020202020204" pitchFamily="34" charset="0"/>
            </a:endParaRPr>
          </a:p>
        </p:txBody>
      </p:sp>
      <p:sp>
        <p:nvSpPr>
          <p:cNvPr id="58" name="TextBox 57"/>
          <p:cNvSpPr txBox="1"/>
          <p:nvPr/>
        </p:nvSpPr>
        <p:spPr>
          <a:xfrm>
            <a:off x="3246626" y="4281903"/>
            <a:ext cx="1152574" cy="253916"/>
          </a:xfrm>
          <a:prstGeom prst="rect">
            <a:avLst/>
          </a:prstGeom>
          <a:noFill/>
        </p:spPr>
        <p:txBody>
          <a:bodyPr wrap="square">
            <a:spAutoFit/>
          </a:bodyPr>
          <a:lstStyle>
            <a:defPPr>
              <a:defRPr lang="ko-KR"/>
            </a:defPPr>
            <a:lvl1pPr>
              <a:lnSpc>
                <a:spcPct val="130000"/>
              </a:lnSpc>
              <a:defRPr sz="1000">
                <a:ln>
                  <a:solidFill>
                    <a:schemeClr val="accent1">
                      <a:alpha val="0"/>
                    </a:schemeClr>
                  </a:solidFill>
                </a:ln>
                <a:solidFill>
                  <a:schemeClr val="tx1">
                    <a:lumMod val="65000"/>
                    <a:lumOff val="35000"/>
                  </a:schemeClr>
                </a:solidFill>
                <a:latin typeface="KoPub돋움체 Medium" pitchFamily="2" charset="-127"/>
                <a:ea typeface="KoPub돋움체 Medium" pitchFamily="2" charset="-127"/>
              </a:defRPr>
            </a:lvl1pPr>
          </a:lstStyle>
          <a:p>
            <a:pPr>
              <a:lnSpc>
                <a:spcPct val="100000"/>
              </a:lnSpc>
            </a:pPr>
            <a:r>
              <a:rPr lang="en-US" altLang="ko-KR" sz="1050" dirty="0">
                <a:solidFill>
                  <a:srgbClr val="CC00CC"/>
                </a:solidFill>
                <a:latin typeface="Arial" panose="020B0604020202020204" pitchFamily="34" charset="0"/>
                <a:cs typeface="Arial" panose="020B0604020202020204" pitchFamily="34" charset="0"/>
              </a:rPr>
              <a:t>Entering market</a:t>
            </a:r>
            <a:endParaRPr lang="ko-KR" altLang="en-US" sz="1050" dirty="0">
              <a:solidFill>
                <a:srgbClr val="CC00CC"/>
              </a:solidFill>
              <a:latin typeface="Arial" panose="020B0604020202020204" pitchFamily="34" charset="0"/>
              <a:cs typeface="Arial" panose="020B0604020202020204" pitchFamily="34" charset="0"/>
            </a:endParaRPr>
          </a:p>
        </p:txBody>
      </p:sp>
      <p:sp>
        <p:nvSpPr>
          <p:cNvPr id="60" name="TextBox 59"/>
          <p:cNvSpPr txBox="1"/>
          <p:nvPr/>
        </p:nvSpPr>
        <p:spPr>
          <a:xfrm>
            <a:off x="322592" y="630430"/>
            <a:ext cx="3083008" cy="507831"/>
          </a:xfrm>
          <a:prstGeom prst="rect">
            <a:avLst/>
          </a:prstGeom>
        </p:spPr>
        <p:txBody>
          <a:bodyPr wrap="square">
            <a:spAutoFit/>
          </a:bodyPr>
          <a:lstStyle>
            <a:defPPr>
              <a:defRPr lang="ko-KR"/>
            </a:defPPr>
            <a:lvl1pPr indent="-285750">
              <a:buFont typeface="Wingdings" pitchFamily="2" charset="2"/>
              <a:buChar char="v"/>
              <a:defRPr sz="1500">
                <a:ln>
                  <a:solidFill>
                    <a:schemeClr val="accent1">
                      <a:alpha val="0"/>
                    </a:schemeClr>
                  </a:solidFill>
                </a:ln>
                <a:solidFill>
                  <a:schemeClr val="tx1">
                    <a:lumMod val="85000"/>
                    <a:lumOff val="15000"/>
                  </a:schemeClr>
                </a:solidFill>
                <a:latin typeface="KoPub돋움체 Bold" pitchFamily="2" charset="-127"/>
                <a:ea typeface="KoPub돋움체 Bold" pitchFamily="2" charset="-127"/>
              </a:defRPr>
            </a:lvl1pPr>
          </a:lstStyle>
          <a:p>
            <a:pPr marL="285750" eaLnBrk="1" fontAlgn="auto" latinLnBrk="1" hangingPunct="1">
              <a:spcBef>
                <a:spcPts val="0"/>
              </a:spcBef>
              <a:spcAft>
                <a:spcPts val="0"/>
              </a:spcAft>
              <a:defRPr/>
            </a:pPr>
            <a:r>
              <a:rPr lang="en-US" altLang="ko-KR" b="1" dirty="0">
                <a:solidFill>
                  <a:srgbClr val="CC0066"/>
                </a:solidFill>
                <a:latin typeface="Arial" panose="020B0604020202020204" pitchFamily="34" charset="0"/>
                <a:cs typeface="Arial" panose="020B0604020202020204" pitchFamily="34" charset="0"/>
              </a:rPr>
              <a:t>Optical transceiver market </a:t>
            </a:r>
            <a:r>
              <a:rPr lang="en-US" altLang="ko-KR" sz="1200" dirty="0">
                <a:solidFill>
                  <a:schemeClr val="tx1">
                    <a:lumMod val="65000"/>
                    <a:lumOff val="35000"/>
                  </a:schemeClr>
                </a:solidFill>
                <a:latin typeface="Arial" panose="020B0604020202020204" pitchFamily="34" charset="0"/>
                <a:cs typeface="Arial" panose="020B0604020202020204" pitchFamily="34" charset="0"/>
              </a:rPr>
              <a:t>for Data center applications</a:t>
            </a:r>
            <a:endParaRPr lang="ko-KR" altLang="en-US"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B32355E1-D081-1A5D-7742-8A1DCE177342}"/>
              </a:ext>
            </a:extLst>
          </p:cNvPr>
          <p:cNvPicPr>
            <a:picLocks noChangeAspect="1"/>
          </p:cNvPicPr>
          <p:nvPr/>
        </p:nvPicPr>
        <p:blipFill>
          <a:blip r:embed="rId5"/>
          <a:stretch>
            <a:fillRect/>
          </a:stretch>
        </p:blipFill>
        <p:spPr>
          <a:xfrm>
            <a:off x="7335973" y="605954"/>
            <a:ext cx="1657665" cy="1387027"/>
          </a:xfrm>
          <a:prstGeom prst="rect">
            <a:avLst/>
          </a:prstGeom>
          <a:ln>
            <a:solidFill>
              <a:srgbClr val="00B0F0"/>
            </a:solidFill>
          </a:ln>
        </p:spPr>
      </p:pic>
      <p:sp>
        <p:nvSpPr>
          <p:cNvPr id="12" name="TextBox 11">
            <a:extLst>
              <a:ext uri="{FF2B5EF4-FFF2-40B4-BE49-F238E27FC236}">
                <a16:creationId xmlns:a16="http://schemas.microsoft.com/office/drawing/2014/main" id="{00AD4838-8305-D6F0-5928-67E0DE1CB3F2}"/>
              </a:ext>
            </a:extLst>
          </p:cNvPr>
          <p:cNvSpPr txBox="1"/>
          <p:nvPr/>
        </p:nvSpPr>
        <p:spPr>
          <a:xfrm>
            <a:off x="228600" y="4380568"/>
            <a:ext cx="3715200" cy="353943"/>
          </a:xfrm>
          <a:prstGeom prst="rect">
            <a:avLst/>
          </a:prstGeom>
          <a:noFill/>
        </p:spPr>
        <p:txBody>
          <a:bodyPr wrap="square">
            <a:spAutoFit/>
          </a:bodyPr>
          <a:lstStyle/>
          <a:p>
            <a:pPr eaLnBrk="1" fontAlgn="auto" latinLnBrk="1" hangingPunct="1">
              <a:spcBef>
                <a:spcPts val="0"/>
              </a:spcBef>
              <a:spcAft>
                <a:spcPts val="0"/>
              </a:spcAft>
              <a:defRPr/>
            </a:pPr>
            <a:r>
              <a:rPr lang="en-US" altLang="ko-KR" sz="900" dirty="0">
                <a:ln>
                  <a:solidFill>
                    <a:schemeClr val="accent1">
                      <a:shade val="50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Calculated estimation from</a:t>
            </a:r>
          </a:p>
          <a:p>
            <a:pPr eaLnBrk="1" fontAlgn="auto" latinLnBrk="1" hangingPunct="1">
              <a:spcBef>
                <a:spcPts val="0"/>
              </a:spcBef>
              <a:spcAft>
                <a:spcPts val="0"/>
              </a:spcAft>
              <a:defRPr/>
            </a:pPr>
            <a:r>
              <a:rPr lang="en-US" altLang="ko-KR" sz="800" dirty="0" err="1">
                <a:latin typeface="Arial" panose="020B0604020202020204" pitchFamily="34" charset="0"/>
                <a:cs typeface="Arial" panose="020B0604020202020204" pitchFamily="34" charset="0"/>
              </a:rPr>
              <a:t>Yole</a:t>
            </a:r>
            <a:r>
              <a:rPr lang="en-US" altLang="ko-KR" sz="800" dirty="0">
                <a:latin typeface="Arial" panose="020B0604020202020204" pitchFamily="34" charset="0"/>
                <a:cs typeface="Arial" panose="020B0604020202020204" pitchFamily="34" charset="0"/>
              </a:rPr>
              <a:t> development – Silicon photonics Market and Technology report 2021</a:t>
            </a:r>
            <a:endParaRPr lang="ko-KR" altLang="en-US" sz="900" dirty="0">
              <a:ln>
                <a:solidFill>
                  <a:schemeClr val="accent1">
                    <a:shade val="50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15" name="자유형: 도형 14">
            <a:extLst>
              <a:ext uri="{FF2B5EF4-FFF2-40B4-BE49-F238E27FC236}">
                <a16:creationId xmlns:a16="http://schemas.microsoft.com/office/drawing/2014/main" id="{8C525290-95D5-BDD5-13D7-66CD0D889445}"/>
              </a:ext>
            </a:extLst>
          </p:cNvPr>
          <p:cNvSpPr/>
          <p:nvPr/>
        </p:nvSpPr>
        <p:spPr>
          <a:xfrm>
            <a:off x="2808747" y="3273085"/>
            <a:ext cx="1072053" cy="577081"/>
          </a:xfrm>
          <a:custGeom>
            <a:avLst/>
            <a:gdLst>
              <a:gd name="connsiteX0" fmla="*/ 0 w 1425600"/>
              <a:gd name="connsiteY0" fmla="*/ 489600 h 489600"/>
              <a:gd name="connsiteX1" fmla="*/ 295200 w 1425600"/>
              <a:gd name="connsiteY1" fmla="*/ 432000 h 489600"/>
              <a:gd name="connsiteX2" fmla="*/ 734400 w 1425600"/>
              <a:gd name="connsiteY2" fmla="*/ 316800 h 489600"/>
              <a:gd name="connsiteX3" fmla="*/ 1173600 w 1425600"/>
              <a:gd name="connsiteY3" fmla="*/ 151200 h 489600"/>
              <a:gd name="connsiteX4" fmla="*/ 1425600 w 14256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600" h="489600">
                <a:moveTo>
                  <a:pt x="0" y="489600"/>
                </a:moveTo>
                <a:cubicBezTo>
                  <a:pt x="86400" y="475200"/>
                  <a:pt x="172800" y="460800"/>
                  <a:pt x="295200" y="432000"/>
                </a:cubicBezTo>
                <a:cubicBezTo>
                  <a:pt x="417600" y="403200"/>
                  <a:pt x="588000" y="363600"/>
                  <a:pt x="734400" y="316800"/>
                </a:cubicBezTo>
                <a:cubicBezTo>
                  <a:pt x="880800" y="270000"/>
                  <a:pt x="1058400" y="204000"/>
                  <a:pt x="1173600" y="151200"/>
                </a:cubicBezTo>
                <a:cubicBezTo>
                  <a:pt x="1288800" y="98400"/>
                  <a:pt x="1357200" y="49200"/>
                  <a:pt x="1425600" y="0"/>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a:extLst>
              <a:ext uri="{FF2B5EF4-FFF2-40B4-BE49-F238E27FC236}">
                <a16:creationId xmlns:a16="http://schemas.microsoft.com/office/drawing/2014/main" id="{13B4F913-CB42-48CA-C97F-A56A88512A3B}"/>
              </a:ext>
            </a:extLst>
          </p:cNvPr>
          <p:cNvSpPr/>
          <p:nvPr/>
        </p:nvSpPr>
        <p:spPr>
          <a:xfrm>
            <a:off x="122400" y="4763044"/>
            <a:ext cx="4084200" cy="265660"/>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A935C7F-DD88-1CF4-990D-97F84451CCE9}"/>
              </a:ext>
            </a:extLst>
          </p:cNvPr>
          <p:cNvSpPr txBox="1"/>
          <p:nvPr/>
        </p:nvSpPr>
        <p:spPr>
          <a:xfrm>
            <a:off x="122401" y="4738684"/>
            <a:ext cx="4264044" cy="295466"/>
          </a:xfrm>
          <a:prstGeom prst="rect">
            <a:avLst/>
          </a:prstGeom>
          <a:noFill/>
        </p:spPr>
        <p:txBody>
          <a:bodyPr wrap="square">
            <a:spAutoFit/>
          </a:bodyPr>
          <a:lstStyle/>
          <a:p>
            <a:pPr marL="88900" indent="-88900">
              <a:lnSpc>
                <a:spcPct val="130000"/>
              </a:lnSpc>
              <a:buFont typeface="Wingdings" pitchFamily="2" charset="2"/>
              <a:buChar char="§"/>
              <a:defRPr/>
            </a:pPr>
            <a:r>
              <a:rPr lang="en-US" altLang="ko-KR" sz="105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rPr>
              <a:t>Market</a:t>
            </a:r>
            <a:r>
              <a:rPr lang="ko-KR" altLang="en-US" sz="105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rPr>
              <a:t> </a:t>
            </a:r>
            <a:r>
              <a:rPr lang="en-US" altLang="ko-KR" sz="105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rPr>
              <a:t>share</a:t>
            </a:r>
            <a:r>
              <a:rPr lang="ko-KR" altLang="en-US" sz="105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rPr>
              <a:t> </a:t>
            </a:r>
            <a:r>
              <a:rPr lang="en-US" altLang="ko-KR" sz="105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rPr>
              <a:t>plan: </a:t>
            </a:r>
            <a:r>
              <a:rPr lang="en-US" altLang="ko-KR" sz="110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rPr>
              <a:t>Several M$</a:t>
            </a:r>
            <a:r>
              <a:rPr lang="ko-KR" altLang="en-US" sz="110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rPr>
              <a:t> </a:t>
            </a:r>
            <a:r>
              <a:rPr lang="en-US" altLang="ko-KR" sz="105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rPr>
              <a:t>(2024) </a:t>
            </a:r>
            <a:r>
              <a:rPr lang="en-US" altLang="ko-KR" sz="105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sym typeface="Symbol" panose="05050102010706020507" pitchFamily="18" charset="2"/>
              </a:rPr>
              <a:t> several tens M$</a:t>
            </a:r>
            <a:r>
              <a:rPr lang="en-US" altLang="ko-KR" sz="110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sym typeface="Symbol" panose="05050102010706020507" pitchFamily="18" charset="2"/>
              </a:rPr>
              <a:t> </a:t>
            </a:r>
            <a:r>
              <a:rPr lang="en-US" altLang="ko-KR" sz="105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sym typeface="Symbol" panose="05050102010706020507" pitchFamily="18" charset="2"/>
              </a:rPr>
              <a:t>(2025)</a:t>
            </a:r>
            <a:endParaRPr lang="ko-KR" altLang="en-US" sz="105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endParaRPr>
          </a:p>
        </p:txBody>
      </p:sp>
      <p:sp>
        <p:nvSpPr>
          <p:cNvPr id="19" name="TextBox 18">
            <a:extLst>
              <a:ext uri="{FF2B5EF4-FFF2-40B4-BE49-F238E27FC236}">
                <a16:creationId xmlns:a16="http://schemas.microsoft.com/office/drawing/2014/main" id="{8B605FB3-5F25-D089-022B-B63233A86705}"/>
              </a:ext>
            </a:extLst>
          </p:cNvPr>
          <p:cNvSpPr txBox="1"/>
          <p:nvPr/>
        </p:nvSpPr>
        <p:spPr>
          <a:xfrm>
            <a:off x="4480360" y="4498154"/>
            <a:ext cx="4568425" cy="215444"/>
          </a:xfrm>
          <a:prstGeom prst="rect">
            <a:avLst/>
          </a:prstGeom>
          <a:noFill/>
        </p:spPr>
        <p:txBody>
          <a:bodyPr wrap="square" rtlCol="0">
            <a:spAutoFit/>
          </a:bodyPr>
          <a:lstStyle/>
          <a:p>
            <a:r>
              <a:rPr lang="en-US" altLang="ko-KR" sz="800" dirty="0">
                <a:latin typeface="Arial" panose="020B0604020202020204" pitchFamily="34" charset="0"/>
                <a:cs typeface="Arial" panose="020B0604020202020204" pitchFamily="34" charset="0"/>
              </a:rPr>
              <a:t>https://www.marketsandmarkets.com/Market-Reports/optical-interconnect-market-89222473.html</a:t>
            </a:r>
            <a:endParaRPr lang="ko-KR" altLang="en-US" sz="800" dirty="0">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A15A2555-6198-ACC1-CCE3-D7D8B9FBC081}"/>
              </a:ext>
            </a:extLst>
          </p:cNvPr>
          <p:cNvSpPr/>
          <p:nvPr/>
        </p:nvSpPr>
        <p:spPr>
          <a:xfrm>
            <a:off x="4548599" y="4737958"/>
            <a:ext cx="4429799" cy="265660"/>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C7C59DF-C729-5AB0-5DF8-636F69DD426E}"/>
              </a:ext>
            </a:extLst>
          </p:cNvPr>
          <p:cNvSpPr txBox="1"/>
          <p:nvPr/>
        </p:nvSpPr>
        <p:spPr>
          <a:xfrm>
            <a:off x="4528800" y="4713598"/>
            <a:ext cx="4449598" cy="289503"/>
          </a:xfrm>
          <a:prstGeom prst="rect">
            <a:avLst/>
          </a:prstGeom>
          <a:noFill/>
        </p:spPr>
        <p:txBody>
          <a:bodyPr wrap="square">
            <a:spAutoFit/>
          </a:bodyPr>
          <a:lstStyle/>
          <a:p>
            <a:pPr marL="88900" indent="-88900">
              <a:lnSpc>
                <a:spcPct val="130000"/>
              </a:lnSpc>
              <a:buFont typeface="Wingdings" pitchFamily="2" charset="2"/>
              <a:buChar char="§"/>
              <a:defRPr/>
            </a:pPr>
            <a:r>
              <a:rPr lang="en-US" altLang="ko-KR" sz="105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rPr>
              <a:t>Market</a:t>
            </a:r>
            <a:r>
              <a:rPr lang="ko-KR" altLang="en-US" sz="105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rPr>
              <a:t> </a:t>
            </a:r>
            <a:r>
              <a:rPr lang="en-US" altLang="ko-KR" sz="105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rPr>
              <a:t>share</a:t>
            </a:r>
            <a:r>
              <a:rPr lang="ko-KR" altLang="en-US" sz="105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rPr>
              <a:t> </a:t>
            </a:r>
            <a:r>
              <a:rPr lang="en-US" altLang="ko-KR" sz="105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rPr>
              <a:t>plan: </a:t>
            </a:r>
            <a:r>
              <a:rPr lang="en-US" altLang="ko-KR" sz="110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rPr>
              <a:t>Several M$</a:t>
            </a:r>
            <a:r>
              <a:rPr lang="ko-KR" altLang="en-US" sz="110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rPr>
              <a:t> </a:t>
            </a:r>
            <a:r>
              <a:rPr lang="en-US" altLang="ko-KR" sz="105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rPr>
              <a:t>(2025) </a:t>
            </a:r>
            <a:r>
              <a:rPr lang="en-US" altLang="ko-KR" sz="105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sym typeface="Symbol" panose="05050102010706020507" pitchFamily="18" charset="2"/>
              </a:rPr>
              <a:t> hundreds M$</a:t>
            </a:r>
            <a:r>
              <a:rPr lang="en-US" altLang="ko-KR" sz="110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sym typeface="Symbol" panose="05050102010706020507" pitchFamily="18" charset="2"/>
              </a:rPr>
              <a:t> </a:t>
            </a:r>
            <a:r>
              <a:rPr lang="en-US" altLang="ko-KR" sz="105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sym typeface="Symbol" panose="05050102010706020507" pitchFamily="18" charset="2"/>
              </a:rPr>
              <a:t>(2027 &amp; after)</a:t>
            </a:r>
            <a:endParaRPr lang="ko-KR" altLang="en-US" sz="1050" dirty="0">
              <a:ln>
                <a:solidFill>
                  <a:schemeClr val="accent1">
                    <a:alpha val="0"/>
                  </a:schemeClr>
                </a:solidFill>
              </a:ln>
              <a:solidFill>
                <a:schemeClr val="accent5">
                  <a:lumMod val="75000"/>
                </a:schemeClr>
              </a:solidFill>
              <a:latin typeface="Arial" panose="020B0604020202020204" pitchFamily="34" charset="0"/>
              <a:ea typeface="KoPub돋움체 Bold" pitchFamily="2" charset="-127"/>
              <a:cs typeface="Arial" panose="020B0604020202020204" pitchFamily="34" charset="0"/>
            </a:endParaRPr>
          </a:p>
        </p:txBody>
      </p:sp>
      <p:sp>
        <p:nvSpPr>
          <p:cNvPr id="2" name="TextBox 1">
            <a:extLst>
              <a:ext uri="{FF2B5EF4-FFF2-40B4-BE49-F238E27FC236}">
                <a16:creationId xmlns:a16="http://schemas.microsoft.com/office/drawing/2014/main" id="{AB93F153-8AD0-D3D5-875E-64863B50D98A}"/>
              </a:ext>
            </a:extLst>
          </p:cNvPr>
          <p:cNvSpPr txBox="1"/>
          <p:nvPr/>
        </p:nvSpPr>
        <p:spPr>
          <a:xfrm>
            <a:off x="3884706" y="667229"/>
            <a:ext cx="3408894" cy="553998"/>
          </a:xfrm>
          <a:prstGeom prst="rect">
            <a:avLst/>
          </a:prstGeom>
        </p:spPr>
        <p:txBody>
          <a:bodyPr wrap="square">
            <a:spAutoFit/>
          </a:bodyPr>
          <a:lstStyle>
            <a:defPPr>
              <a:defRPr lang="ko-KR"/>
            </a:defPPr>
            <a:lvl1pPr indent="-285750">
              <a:buFont typeface="Wingdings" pitchFamily="2" charset="2"/>
              <a:buChar char="v"/>
              <a:defRPr sz="1500">
                <a:ln>
                  <a:solidFill>
                    <a:schemeClr val="accent1">
                      <a:alpha val="0"/>
                    </a:schemeClr>
                  </a:solidFill>
                </a:ln>
                <a:solidFill>
                  <a:schemeClr val="tx1">
                    <a:lumMod val="85000"/>
                    <a:lumOff val="15000"/>
                  </a:schemeClr>
                </a:solidFill>
                <a:latin typeface="KoPub돋움체 Bold" pitchFamily="2" charset="-127"/>
                <a:ea typeface="KoPub돋움체 Bold" pitchFamily="2" charset="-127"/>
              </a:defRPr>
            </a:lvl1pPr>
          </a:lstStyle>
          <a:p>
            <a:pPr marL="285750" eaLnBrk="1" fontAlgn="auto" latinLnBrk="1" hangingPunct="1">
              <a:spcBef>
                <a:spcPts val="0"/>
              </a:spcBef>
              <a:spcAft>
                <a:spcPts val="0"/>
              </a:spcAft>
              <a:defRPr/>
            </a:pPr>
            <a:r>
              <a:rPr lang="en-US" altLang="ko-KR" b="1" dirty="0">
                <a:solidFill>
                  <a:srgbClr val="CC0066"/>
                </a:solidFill>
                <a:latin typeface="Arial" panose="020B0604020202020204" pitchFamily="34" charset="0"/>
                <a:cs typeface="Arial" panose="020B0604020202020204" pitchFamily="34" charset="0"/>
              </a:rPr>
              <a:t>Machine-learning &amp; AI computer market</a:t>
            </a:r>
            <a:endParaRPr lang="ko-KR" altLang="en-US"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B38694DE-45EA-8EA5-7A32-C891D63E8356}"/>
              </a:ext>
            </a:extLst>
          </p:cNvPr>
          <p:cNvPicPr>
            <a:picLocks noChangeAspect="1"/>
          </p:cNvPicPr>
          <p:nvPr/>
        </p:nvPicPr>
        <p:blipFill>
          <a:blip r:embed="rId6"/>
          <a:stretch>
            <a:fillRect/>
          </a:stretch>
        </p:blipFill>
        <p:spPr>
          <a:xfrm>
            <a:off x="1548000" y="1358232"/>
            <a:ext cx="1065018" cy="595952"/>
          </a:xfrm>
          <a:prstGeom prst="rect">
            <a:avLst/>
          </a:prstGeom>
        </p:spPr>
      </p:pic>
      <p:pic>
        <p:nvPicPr>
          <p:cNvPr id="6" name="그림 5">
            <a:extLst>
              <a:ext uri="{FF2B5EF4-FFF2-40B4-BE49-F238E27FC236}">
                <a16:creationId xmlns:a16="http://schemas.microsoft.com/office/drawing/2014/main" id="{22D24CEA-4B56-CD67-0891-3079E5C45FA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449" y="1345721"/>
            <a:ext cx="908785" cy="3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9667BC8-DD99-767A-8D42-368CB46341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1600" y="1431883"/>
            <a:ext cx="213474" cy="31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오른쪽 화살표 10">
            <a:extLst>
              <a:ext uri="{FF2B5EF4-FFF2-40B4-BE49-F238E27FC236}">
                <a16:creationId xmlns:a16="http://schemas.microsoft.com/office/drawing/2014/main" id="{3D4B9861-ED4B-5252-B67E-EA8A25E3C723}"/>
              </a:ext>
            </a:extLst>
          </p:cNvPr>
          <p:cNvSpPr/>
          <p:nvPr/>
        </p:nvSpPr>
        <p:spPr>
          <a:xfrm>
            <a:off x="1245600" y="1538465"/>
            <a:ext cx="192806" cy="9822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13" name="그림 12">
            <a:extLst>
              <a:ext uri="{FF2B5EF4-FFF2-40B4-BE49-F238E27FC236}">
                <a16:creationId xmlns:a16="http://schemas.microsoft.com/office/drawing/2014/main" id="{36CFE8A3-4F6E-5FBE-3786-2C80C341B957}"/>
              </a:ext>
            </a:extLst>
          </p:cNvPr>
          <p:cNvPicPr>
            <a:picLocks noChangeAspect="1"/>
          </p:cNvPicPr>
          <p:nvPr/>
        </p:nvPicPr>
        <p:blipFill>
          <a:blip r:embed="rId9"/>
          <a:stretch>
            <a:fillRect/>
          </a:stretch>
        </p:blipFill>
        <p:spPr>
          <a:xfrm>
            <a:off x="421854" y="1674341"/>
            <a:ext cx="705973" cy="182696"/>
          </a:xfrm>
          <a:prstGeom prst="rect">
            <a:avLst/>
          </a:prstGeom>
        </p:spPr>
      </p:pic>
      <p:pic>
        <p:nvPicPr>
          <p:cNvPr id="20" name="그림 19">
            <a:extLst>
              <a:ext uri="{FF2B5EF4-FFF2-40B4-BE49-F238E27FC236}">
                <a16:creationId xmlns:a16="http://schemas.microsoft.com/office/drawing/2014/main" id="{84135F77-7A9E-8FE0-46AA-62CA503BE3AC}"/>
              </a:ext>
            </a:extLst>
          </p:cNvPr>
          <p:cNvPicPr>
            <a:picLocks noChangeAspect="1"/>
          </p:cNvPicPr>
          <p:nvPr/>
        </p:nvPicPr>
        <p:blipFill>
          <a:blip r:embed="rId10"/>
          <a:stretch>
            <a:fillRect/>
          </a:stretch>
        </p:blipFill>
        <p:spPr>
          <a:xfrm>
            <a:off x="4366325" y="1216184"/>
            <a:ext cx="2927275" cy="741266"/>
          </a:xfrm>
          <a:prstGeom prst="rect">
            <a:avLst/>
          </a:prstGeom>
        </p:spPr>
      </p:pic>
      <p:pic>
        <p:nvPicPr>
          <p:cNvPr id="21" name="그림 20">
            <a:extLst>
              <a:ext uri="{FF2B5EF4-FFF2-40B4-BE49-F238E27FC236}">
                <a16:creationId xmlns:a16="http://schemas.microsoft.com/office/drawing/2014/main" id="{BCA7EE64-255A-1B1E-CBF5-F0C972D210EB}"/>
              </a:ext>
            </a:extLst>
          </p:cNvPr>
          <p:cNvPicPr>
            <a:picLocks noChangeAspect="1"/>
          </p:cNvPicPr>
          <p:nvPr/>
        </p:nvPicPr>
        <p:blipFill>
          <a:blip r:embed="rId11"/>
          <a:stretch>
            <a:fillRect/>
          </a:stretch>
        </p:blipFill>
        <p:spPr>
          <a:xfrm>
            <a:off x="2708469" y="1180742"/>
            <a:ext cx="1097375" cy="743776"/>
          </a:xfrm>
          <a:prstGeom prst="rect">
            <a:avLst/>
          </a:prstGeom>
        </p:spPr>
      </p:pic>
      <p:cxnSp>
        <p:nvCxnSpPr>
          <p:cNvPr id="80" name="직선 화살표 연결선 79">
            <a:extLst>
              <a:ext uri="{FF2B5EF4-FFF2-40B4-BE49-F238E27FC236}">
                <a16:creationId xmlns:a16="http://schemas.microsoft.com/office/drawing/2014/main" id="{51D1B10E-2C32-2625-F74E-B7497F00357D}"/>
              </a:ext>
            </a:extLst>
          </p:cNvPr>
          <p:cNvCxnSpPr/>
          <p:nvPr/>
        </p:nvCxnSpPr>
        <p:spPr>
          <a:xfrm flipV="1">
            <a:off x="5878293" y="4178942"/>
            <a:ext cx="0" cy="213360"/>
          </a:xfrm>
          <a:prstGeom prst="straightConnector1">
            <a:avLst/>
          </a:prstGeom>
          <a:ln w="38100">
            <a:solidFill>
              <a:srgbClr val="CC0066"/>
            </a:solidFill>
            <a:tailEnd type="triangle" w="sm" len="sm"/>
          </a:ln>
        </p:spPr>
        <p:style>
          <a:lnRef idx="1">
            <a:schemeClr val="accent1"/>
          </a:lnRef>
          <a:fillRef idx="0">
            <a:schemeClr val="accent1"/>
          </a:fillRef>
          <a:effectRef idx="0">
            <a:schemeClr val="accent1"/>
          </a:effectRef>
          <a:fontRef idx="minor">
            <a:schemeClr val="tx1"/>
          </a:fontRef>
        </p:style>
      </p:cxnSp>
      <p:sp>
        <p:nvSpPr>
          <p:cNvPr id="81" name="직사각형 80">
            <a:extLst>
              <a:ext uri="{FF2B5EF4-FFF2-40B4-BE49-F238E27FC236}">
                <a16:creationId xmlns:a16="http://schemas.microsoft.com/office/drawing/2014/main" id="{89B1C3D7-F3EF-9D0D-5D23-A237FBFC958B}"/>
              </a:ext>
            </a:extLst>
          </p:cNvPr>
          <p:cNvSpPr/>
          <p:nvPr/>
        </p:nvSpPr>
        <p:spPr>
          <a:xfrm>
            <a:off x="5424359" y="4345886"/>
            <a:ext cx="918841" cy="221856"/>
          </a:xfrm>
          <a:prstGeom prst="rect">
            <a:avLst/>
          </a:prstGeom>
        </p:spPr>
        <p:txBody>
          <a:bodyPr wrap="none">
            <a:spAutoFit/>
          </a:bodyPr>
          <a:lstStyle/>
          <a:p>
            <a:pPr>
              <a:lnSpc>
                <a:spcPct val="110000"/>
              </a:lnSpc>
            </a:pPr>
            <a:r>
              <a:rPr lang="en-US" altLang="ko-KR" sz="800" dirty="0">
                <a:ln>
                  <a:solidFill>
                    <a:schemeClr val="accent1">
                      <a:alpha val="0"/>
                    </a:schemeClr>
                  </a:solidFill>
                </a:ln>
                <a:solidFill>
                  <a:srgbClr val="CC0066"/>
                </a:solidFill>
                <a:latin typeface="KoPub돋움체 Bold" pitchFamily="2" charset="-127"/>
                <a:ea typeface="KoPub돋움체 Bold" pitchFamily="2" charset="-127"/>
              </a:rPr>
              <a:t>Market entering</a:t>
            </a:r>
            <a:endParaRPr lang="ko-KR" altLang="en-US" sz="800" dirty="0">
              <a:ln>
                <a:solidFill>
                  <a:schemeClr val="accent1">
                    <a:alpha val="0"/>
                  </a:schemeClr>
                </a:solidFill>
              </a:ln>
              <a:solidFill>
                <a:srgbClr val="CC0066"/>
              </a:solidFill>
              <a:latin typeface="KoPub돋움체 Bold" pitchFamily="2" charset="-127"/>
              <a:ea typeface="KoPub돋움체 Bold" pitchFamily="2" charset="-127"/>
            </a:endParaRPr>
          </a:p>
        </p:txBody>
      </p:sp>
    </p:spTree>
    <p:extLst>
      <p:ext uri="{BB962C8B-B14F-4D97-AF65-F5344CB8AC3E}">
        <p14:creationId xmlns:p14="http://schemas.microsoft.com/office/powerpoint/2010/main" val="2034939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SK하이닉스 - 나무위키">
            <a:extLst>
              <a:ext uri="{FF2B5EF4-FFF2-40B4-BE49-F238E27FC236}">
                <a16:creationId xmlns:a16="http://schemas.microsoft.com/office/drawing/2014/main" id="{2AF48735-0F3E-CE4E-3303-CFA9575ED8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838" y="1775021"/>
            <a:ext cx="399624" cy="236764"/>
          </a:xfrm>
          <a:prstGeom prst="rect">
            <a:avLst/>
          </a:prstGeom>
          <a:noFill/>
          <a:extLst>
            <a:ext uri="{909E8E84-426E-40DD-AFC4-6F175D3DCCD1}">
              <a14:hiddenFill xmlns:a14="http://schemas.microsoft.com/office/drawing/2010/main">
                <a:solidFill>
                  <a:srgbClr val="FFFFFF"/>
                </a:solidFill>
              </a14:hiddenFill>
            </a:ext>
          </a:extLst>
        </p:spPr>
      </p:pic>
      <p:sp>
        <p:nvSpPr>
          <p:cNvPr id="49" name="모서리가 둥근 직사각형 48"/>
          <p:cNvSpPr/>
          <p:nvPr/>
        </p:nvSpPr>
        <p:spPr>
          <a:xfrm>
            <a:off x="645433" y="1599155"/>
            <a:ext cx="3569572" cy="351880"/>
          </a:xfrm>
          <a:prstGeom prst="roundRect">
            <a:avLst>
              <a:gd name="adj" fmla="val 7645"/>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latin typeface="Arial" panose="020B0604020202020204" pitchFamily="34" charset="0"/>
              <a:cs typeface="Arial" panose="020B0604020202020204" pitchFamily="34" charset="0"/>
            </a:endParaRPr>
          </a:p>
        </p:txBody>
      </p:sp>
      <p:sp>
        <p:nvSpPr>
          <p:cNvPr id="4" name="TextBox 3"/>
          <p:cNvSpPr txBox="1"/>
          <p:nvPr/>
        </p:nvSpPr>
        <p:spPr>
          <a:xfrm>
            <a:off x="322592" y="257731"/>
            <a:ext cx="2659702"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Business Time Plan</a:t>
            </a:r>
          </a:p>
        </p:txBody>
      </p:sp>
      <p:sp>
        <p:nvSpPr>
          <p:cNvPr id="3" name="직사각형 2"/>
          <p:cNvSpPr/>
          <p:nvPr/>
        </p:nvSpPr>
        <p:spPr>
          <a:xfrm>
            <a:off x="657790" y="1169445"/>
            <a:ext cx="976610" cy="3151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r>
              <a:rPr lang="en-US" altLang="ko-KR" sz="1100" dirty="0">
                <a:ln>
                  <a:solidFill>
                    <a:schemeClr val="tx1">
                      <a:lumMod val="65000"/>
                      <a:lumOff val="35000"/>
                      <a:alpha val="0"/>
                    </a:schemeClr>
                  </a:solidFill>
                </a:ln>
                <a:latin typeface="Arial" panose="020B0604020202020204" pitchFamily="34" charset="0"/>
                <a:ea typeface="KoPub돋움체 Bold" pitchFamily="2" charset="-127"/>
                <a:cs typeface="Arial" panose="020B0604020202020204" pitchFamily="34" charset="0"/>
              </a:rPr>
              <a:t>Year 2022</a:t>
            </a:r>
            <a:endParaRPr lang="ko-KR" altLang="en-US" sz="1100" dirty="0">
              <a:ln>
                <a:solidFill>
                  <a:schemeClr val="tx1">
                    <a:lumMod val="65000"/>
                    <a:lumOff val="35000"/>
                    <a:alpha val="0"/>
                  </a:schemeClr>
                </a:solidFill>
              </a:ln>
              <a:latin typeface="Arial" panose="020B0604020202020204" pitchFamily="34" charset="0"/>
              <a:ea typeface="KoPub돋움체 Bold" pitchFamily="2" charset="-127"/>
              <a:cs typeface="Arial" panose="020B0604020202020204" pitchFamily="34" charset="0"/>
            </a:endParaRPr>
          </a:p>
        </p:txBody>
      </p:sp>
      <p:sp>
        <p:nvSpPr>
          <p:cNvPr id="12" name="직사각형 11"/>
          <p:cNvSpPr/>
          <p:nvPr/>
        </p:nvSpPr>
        <p:spPr>
          <a:xfrm>
            <a:off x="1693503" y="1169445"/>
            <a:ext cx="1225502" cy="31510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r>
              <a:rPr lang="en-US" altLang="ko-KR" sz="1100" dirty="0">
                <a:ln>
                  <a:solidFill>
                    <a:schemeClr val="tx1">
                      <a:lumMod val="65000"/>
                      <a:lumOff val="35000"/>
                      <a:alpha val="0"/>
                    </a:schemeClr>
                  </a:solidFill>
                </a:ln>
                <a:latin typeface="Arial" panose="020B0604020202020204" pitchFamily="34" charset="0"/>
                <a:ea typeface="KoPub돋움체 Bold" pitchFamily="2" charset="-127"/>
                <a:cs typeface="Arial" panose="020B0604020202020204" pitchFamily="34" charset="0"/>
              </a:rPr>
              <a:t>Year 2023</a:t>
            </a:r>
            <a:endParaRPr lang="ko-KR" altLang="en-US" sz="1100" dirty="0">
              <a:ln>
                <a:solidFill>
                  <a:schemeClr val="tx1">
                    <a:lumMod val="65000"/>
                    <a:lumOff val="35000"/>
                    <a:alpha val="0"/>
                  </a:schemeClr>
                </a:solidFill>
              </a:ln>
              <a:latin typeface="Arial" panose="020B0604020202020204" pitchFamily="34" charset="0"/>
              <a:ea typeface="KoPub돋움체 Bold" pitchFamily="2" charset="-127"/>
              <a:cs typeface="Arial" panose="020B0604020202020204" pitchFamily="34" charset="0"/>
            </a:endParaRPr>
          </a:p>
        </p:txBody>
      </p:sp>
      <p:sp>
        <p:nvSpPr>
          <p:cNvPr id="18" name="직사각형 17"/>
          <p:cNvSpPr/>
          <p:nvPr/>
        </p:nvSpPr>
        <p:spPr>
          <a:xfrm>
            <a:off x="2989503" y="1169445"/>
            <a:ext cx="1225502" cy="3151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r>
              <a:rPr lang="en-US" altLang="ko-KR" sz="110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Year 2024</a:t>
            </a:r>
            <a:endParaRPr lang="ko-KR" altLang="en-US" sz="110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endParaRPr>
          </a:p>
        </p:txBody>
      </p:sp>
      <p:sp>
        <p:nvSpPr>
          <p:cNvPr id="24" name="직사각형 23"/>
          <p:cNvSpPr/>
          <p:nvPr/>
        </p:nvSpPr>
        <p:spPr>
          <a:xfrm>
            <a:off x="4269600" y="1169445"/>
            <a:ext cx="1225502" cy="3151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r>
              <a:rPr lang="en-US" altLang="ko-KR" sz="1100" dirty="0">
                <a:ln>
                  <a:solidFill>
                    <a:schemeClr val="tx1">
                      <a:lumMod val="65000"/>
                      <a:lumOff val="35000"/>
                      <a:alpha val="0"/>
                    </a:schemeClr>
                  </a:solidFill>
                </a:ln>
                <a:solidFill>
                  <a:schemeClr val="bg1"/>
                </a:solidFill>
                <a:latin typeface="Arial" panose="020B0604020202020204" pitchFamily="34" charset="0"/>
                <a:ea typeface="KoPub돋움체 Bold" pitchFamily="2" charset="-127"/>
                <a:cs typeface="Arial" panose="020B0604020202020204" pitchFamily="34" charset="0"/>
              </a:rPr>
              <a:t>Year 2025</a:t>
            </a:r>
          </a:p>
        </p:txBody>
      </p:sp>
      <p:sp>
        <p:nvSpPr>
          <p:cNvPr id="30" name="직사각형 29"/>
          <p:cNvSpPr/>
          <p:nvPr/>
        </p:nvSpPr>
        <p:spPr>
          <a:xfrm>
            <a:off x="5557649" y="1169445"/>
            <a:ext cx="1225502" cy="3151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r>
              <a:rPr lang="en-US" altLang="ko-KR" sz="1100" dirty="0">
                <a:ln>
                  <a:solidFill>
                    <a:schemeClr val="tx1">
                      <a:lumMod val="65000"/>
                      <a:lumOff val="35000"/>
                      <a:alpha val="0"/>
                    </a:schemeClr>
                  </a:solidFill>
                </a:ln>
                <a:latin typeface="Arial" panose="020B0604020202020204" pitchFamily="34" charset="0"/>
                <a:ea typeface="KoPub돋움체 Bold" pitchFamily="2" charset="-127"/>
                <a:cs typeface="Arial" panose="020B0604020202020204" pitchFamily="34" charset="0"/>
              </a:rPr>
              <a:t>Year 2026</a:t>
            </a:r>
            <a:endParaRPr lang="ko-KR" altLang="en-US" sz="1100" dirty="0">
              <a:ln>
                <a:solidFill>
                  <a:schemeClr val="tx1">
                    <a:lumMod val="65000"/>
                    <a:lumOff val="35000"/>
                    <a:alpha val="0"/>
                  </a:schemeClr>
                </a:solidFill>
              </a:ln>
              <a:latin typeface="Arial" panose="020B0604020202020204" pitchFamily="34" charset="0"/>
              <a:ea typeface="KoPub돋움체 Bold" pitchFamily="2" charset="-127"/>
              <a:cs typeface="Arial" panose="020B0604020202020204" pitchFamily="34" charset="0"/>
            </a:endParaRPr>
          </a:p>
        </p:txBody>
      </p:sp>
      <p:sp>
        <p:nvSpPr>
          <p:cNvPr id="36" name="직사각형 35"/>
          <p:cNvSpPr/>
          <p:nvPr/>
        </p:nvSpPr>
        <p:spPr>
          <a:xfrm>
            <a:off x="6826351" y="1169445"/>
            <a:ext cx="1225502" cy="31510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r>
              <a:rPr lang="en-US" altLang="ko-KR" sz="1100" dirty="0">
                <a:ln>
                  <a:solidFill>
                    <a:schemeClr val="tx1">
                      <a:lumMod val="65000"/>
                      <a:lumOff val="35000"/>
                      <a:alpha val="0"/>
                    </a:schemeClr>
                  </a:solidFill>
                </a:ln>
                <a:latin typeface="Arial" panose="020B0604020202020204" pitchFamily="34" charset="0"/>
                <a:ea typeface="KoPub돋움체 Bold" pitchFamily="2" charset="-127"/>
                <a:cs typeface="Arial" panose="020B0604020202020204" pitchFamily="34" charset="0"/>
              </a:rPr>
              <a:t>Year 2027</a:t>
            </a:r>
          </a:p>
        </p:txBody>
      </p:sp>
      <p:cxnSp>
        <p:nvCxnSpPr>
          <p:cNvPr id="47" name="직선 연결선 46"/>
          <p:cNvCxnSpPr>
            <a:cxnSpLocks/>
          </p:cNvCxnSpPr>
          <p:nvPr/>
        </p:nvCxnSpPr>
        <p:spPr>
          <a:xfrm>
            <a:off x="684000" y="893662"/>
            <a:ext cx="3340359" cy="0"/>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직선 연결선 47"/>
          <p:cNvCxnSpPr>
            <a:cxnSpLocks/>
          </p:cNvCxnSpPr>
          <p:nvPr/>
        </p:nvCxnSpPr>
        <p:spPr>
          <a:xfrm flipV="1">
            <a:off x="4248148" y="883578"/>
            <a:ext cx="1607430" cy="10084"/>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직선 연결선 49"/>
          <p:cNvCxnSpPr>
            <a:cxnSpLocks/>
          </p:cNvCxnSpPr>
          <p:nvPr/>
        </p:nvCxnSpPr>
        <p:spPr>
          <a:xfrm>
            <a:off x="6062053" y="876378"/>
            <a:ext cx="2829947" cy="0"/>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414233" y="634287"/>
            <a:ext cx="1657826" cy="469359"/>
          </a:xfrm>
          <a:prstGeom prst="rect">
            <a:avLst/>
          </a:prstGeom>
          <a:solidFill>
            <a:schemeClr val="bg1"/>
          </a:solidFill>
        </p:spPr>
        <p:txBody>
          <a:bodyPr wrap="none">
            <a:spAutoFit/>
          </a:bodyPr>
          <a:lstStyle/>
          <a:p>
            <a:pPr algn="ctr" eaLnBrk="1" fontAlgn="auto" latinLnBrk="1" hangingPunct="1">
              <a:spcBef>
                <a:spcPts val="0"/>
              </a:spcBef>
              <a:spcAft>
                <a:spcPts val="0"/>
              </a:spcAft>
              <a:defRPr/>
            </a:pPr>
            <a:r>
              <a:rPr lang="en-US" altLang="ko-KR" sz="140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Phase 1</a:t>
            </a:r>
          </a:p>
          <a:p>
            <a:pPr algn="ctr" eaLnBrk="1" fontAlgn="auto" latinLnBrk="1" hangingPunct="1">
              <a:spcBef>
                <a:spcPts val="0"/>
              </a:spcBef>
              <a:spcAft>
                <a:spcPts val="0"/>
              </a:spcAft>
              <a:defRPr/>
            </a:pPr>
            <a:r>
              <a:rPr lang="en-US" altLang="ko-KR" sz="1050" dirty="0">
                <a:ln>
                  <a:solidFill>
                    <a:schemeClr val="accent1">
                      <a:alpha val="0"/>
                    </a:schemeClr>
                  </a:solidFill>
                </a:ln>
                <a:solidFill>
                  <a:schemeClr val="bg1">
                    <a:lumMod val="65000"/>
                  </a:schemeClr>
                </a:solidFill>
                <a:latin typeface="Arial" panose="020B0604020202020204" pitchFamily="34" charset="0"/>
                <a:ea typeface="KoPub돋움체 Bold" pitchFamily="2" charset="-127"/>
                <a:cs typeface="Arial" panose="020B0604020202020204" pitchFamily="34" charset="0"/>
              </a:rPr>
              <a:t>Technology </a:t>
            </a:r>
            <a:r>
              <a:rPr lang="en-US" altLang="ko-KR" sz="1050" dirty="0" err="1">
                <a:ln>
                  <a:solidFill>
                    <a:schemeClr val="accent1">
                      <a:alpha val="0"/>
                    </a:schemeClr>
                  </a:solidFill>
                </a:ln>
                <a:solidFill>
                  <a:schemeClr val="bg1">
                    <a:lumMod val="65000"/>
                  </a:schemeClr>
                </a:solidFill>
                <a:latin typeface="Arial" panose="020B0604020202020204" pitchFamily="34" charset="0"/>
                <a:ea typeface="KoPub돋움체 Bold" pitchFamily="2" charset="-127"/>
                <a:cs typeface="Arial" panose="020B0604020202020204" pitchFamily="34" charset="0"/>
              </a:rPr>
              <a:t>maturization</a:t>
            </a:r>
            <a:endParaRPr lang="ko-KR" altLang="en-US" sz="1050" dirty="0">
              <a:ln>
                <a:solidFill>
                  <a:schemeClr val="accent1">
                    <a:alpha val="0"/>
                  </a:schemeClr>
                </a:solidFill>
              </a:ln>
              <a:solidFill>
                <a:schemeClr val="bg1">
                  <a:lumMod val="65000"/>
                </a:schemeClr>
              </a:solidFill>
              <a:latin typeface="Arial" panose="020B0604020202020204" pitchFamily="34" charset="0"/>
              <a:ea typeface="KoPub돋움체 Bold" pitchFamily="2" charset="-127"/>
              <a:cs typeface="Arial" panose="020B0604020202020204" pitchFamily="34" charset="0"/>
            </a:endParaRPr>
          </a:p>
        </p:txBody>
      </p:sp>
      <p:sp>
        <p:nvSpPr>
          <p:cNvPr id="53" name="TextBox 52"/>
          <p:cNvSpPr txBox="1"/>
          <p:nvPr/>
        </p:nvSpPr>
        <p:spPr>
          <a:xfrm>
            <a:off x="4430767" y="627750"/>
            <a:ext cx="1156086" cy="469359"/>
          </a:xfrm>
          <a:prstGeom prst="rect">
            <a:avLst/>
          </a:prstGeom>
          <a:solidFill>
            <a:schemeClr val="bg1"/>
          </a:solidFill>
        </p:spPr>
        <p:txBody>
          <a:bodyPr wrap="square">
            <a:spAutoFit/>
          </a:bodyPr>
          <a:lstStyle/>
          <a:p>
            <a:pPr algn="ctr" eaLnBrk="1" fontAlgn="auto" latinLnBrk="1" hangingPunct="1">
              <a:spcBef>
                <a:spcPts val="0"/>
              </a:spcBef>
              <a:spcAft>
                <a:spcPts val="0"/>
              </a:spcAft>
              <a:defRPr/>
            </a:pPr>
            <a:r>
              <a:rPr lang="en-US" altLang="ko-KR" sz="140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Phase 2</a:t>
            </a:r>
          </a:p>
          <a:p>
            <a:pPr algn="ctr" eaLnBrk="1" fontAlgn="auto" latinLnBrk="1" hangingPunct="1">
              <a:spcBef>
                <a:spcPts val="0"/>
              </a:spcBef>
              <a:spcAft>
                <a:spcPts val="0"/>
              </a:spcAft>
              <a:defRPr/>
            </a:pPr>
            <a:r>
              <a:rPr lang="en-US" altLang="ko-KR" sz="1050" dirty="0">
                <a:ln>
                  <a:solidFill>
                    <a:schemeClr val="accent1">
                      <a:alpha val="0"/>
                    </a:schemeClr>
                  </a:solidFill>
                </a:ln>
                <a:solidFill>
                  <a:schemeClr val="bg1">
                    <a:lumMod val="65000"/>
                  </a:schemeClr>
                </a:solidFill>
                <a:latin typeface="Arial" panose="020B0604020202020204" pitchFamily="34" charset="0"/>
                <a:ea typeface="KoPub돋움체 Bold" pitchFamily="2" charset="-127"/>
                <a:cs typeface="Arial" panose="020B0604020202020204" pitchFamily="34" charset="0"/>
              </a:rPr>
              <a:t>Entering market</a:t>
            </a:r>
            <a:endParaRPr lang="ko-KR" altLang="en-US" sz="1050" dirty="0">
              <a:ln>
                <a:solidFill>
                  <a:schemeClr val="accent1">
                    <a:alpha val="0"/>
                  </a:schemeClr>
                </a:solidFill>
              </a:ln>
              <a:solidFill>
                <a:schemeClr val="bg1">
                  <a:lumMod val="65000"/>
                </a:schemeClr>
              </a:solidFill>
              <a:latin typeface="Arial" panose="020B0604020202020204" pitchFamily="34" charset="0"/>
              <a:ea typeface="KoPub돋움체 Bold" pitchFamily="2" charset="-127"/>
              <a:cs typeface="Arial" panose="020B0604020202020204" pitchFamily="34" charset="0"/>
            </a:endParaRPr>
          </a:p>
        </p:txBody>
      </p:sp>
      <p:sp>
        <p:nvSpPr>
          <p:cNvPr id="54" name="TextBox 53"/>
          <p:cNvSpPr txBox="1"/>
          <p:nvPr/>
        </p:nvSpPr>
        <p:spPr>
          <a:xfrm>
            <a:off x="6234853" y="641191"/>
            <a:ext cx="2464136" cy="469359"/>
          </a:xfrm>
          <a:prstGeom prst="rect">
            <a:avLst/>
          </a:prstGeom>
          <a:solidFill>
            <a:schemeClr val="bg1"/>
          </a:solidFill>
        </p:spPr>
        <p:txBody>
          <a:bodyPr wrap="none">
            <a:spAutoFit/>
          </a:bodyPr>
          <a:lstStyle/>
          <a:p>
            <a:pPr algn="ctr" eaLnBrk="1" fontAlgn="auto" latinLnBrk="1" hangingPunct="1">
              <a:spcBef>
                <a:spcPts val="0"/>
              </a:spcBef>
              <a:spcAft>
                <a:spcPts val="0"/>
              </a:spcAft>
              <a:defRPr/>
            </a:pPr>
            <a:r>
              <a:rPr lang="en-US" altLang="ko-KR" sz="140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Phase 3</a:t>
            </a:r>
          </a:p>
          <a:p>
            <a:pPr algn="ctr" eaLnBrk="1" fontAlgn="auto" latinLnBrk="1" hangingPunct="1">
              <a:spcBef>
                <a:spcPts val="0"/>
              </a:spcBef>
              <a:spcAft>
                <a:spcPts val="0"/>
              </a:spcAft>
              <a:defRPr/>
            </a:pPr>
            <a:r>
              <a:rPr lang="en-US" altLang="ko-KR" sz="1050" dirty="0">
                <a:ln>
                  <a:solidFill>
                    <a:schemeClr val="accent1">
                      <a:alpha val="0"/>
                    </a:schemeClr>
                  </a:solidFill>
                </a:ln>
                <a:solidFill>
                  <a:schemeClr val="bg1">
                    <a:lumMod val="65000"/>
                  </a:schemeClr>
                </a:solidFill>
                <a:latin typeface="Arial" panose="020B0604020202020204" pitchFamily="34" charset="0"/>
                <a:ea typeface="KoPub돋움체 Bold" pitchFamily="2" charset="-127"/>
                <a:cs typeface="Arial" panose="020B0604020202020204" pitchFamily="34" charset="0"/>
              </a:rPr>
              <a:t>Technology/product sales &amp; next R&amp;D</a:t>
            </a:r>
            <a:endParaRPr lang="ko-KR" altLang="en-US" sz="1050" dirty="0">
              <a:ln>
                <a:solidFill>
                  <a:schemeClr val="accent1">
                    <a:alpha val="0"/>
                  </a:schemeClr>
                </a:solidFill>
              </a:ln>
              <a:solidFill>
                <a:schemeClr val="bg1">
                  <a:lumMod val="65000"/>
                </a:schemeClr>
              </a:solidFill>
              <a:latin typeface="Arial" panose="020B0604020202020204" pitchFamily="34" charset="0"/>
              <a:ea typeface="KoPub돋움체 Bold" pitchFamily="2" charset="-127"/>
              <a:cs typeface="Arial" panose="020B0604020202020204" pitchFamily="34" charset="0"/>
            </a:endParaRPr>
          </a:p>
        </p:txBody>
      </p:sp>
      <p:pic>
        <p:nvPicPr>
          <p:cNvPr id="21543" name="그림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7074" y="2741095"/>
            <a:ext cx="925326" cy="31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슬라이드 번호 개체 틀 6"/>
          <p:cNvSpPr>
            <a:spLocks noGrp="1"/>
          </p:cNvSpPr>
          <p:nvPr>
            <p:ph type="sldNum" sz="quarter" idx="12"/>
          </p:nvPr>
        </p:nvSpPr>
        <p:spPr>
          <a:xfrm>
            <a:off x="8788875" y="4884696"/>
            <a:ext cx="355125" cy="274638"/>
          </a:xfrm>
        </p:spPr>
        <p:txBody>
          <a:bodyPr/>
          <a:lstStyle/>
          <a:p>
            <a:pPr>
              <a:defRPr/>
            </a:pPr>
            <a:fld id="{7F391977-49C2-4C0B-9DF3-2F12A1D14A92}" type="slidenum">
              <a:rPr lang="ko-KR" altLang="en-US" smtClean="0">
                <a:latin typeface="Arial" panose="020B0604020202020204" pitchFamily="34" charset="0"/>
                <a:cs typeface="Arial" panose="020B0604020202020204" pitchFamily="34" charset="0"/>
              </a:rPr>
              <a:pPr>
                <a:defRPr/>
              </a:pPr>
              <a:t>10</a:t>
            </a:fld>
            <a:endParaRPr lang="ko-KR" altLang="en-US">
              <a:latin typeface="Arial" panose="020B0604020202020204" pitchFamily="34" charset="0"/>
              <a:cs typeface="Arial" panose="020B0604020202020204" pitchFamily="34" charset="0"/>
            </a:endParaRPr>
          </a:p>
        </p:txBody>
      </p:sp>
      <p:sp>
        <p:nvSpPr>
          <p:cNvPr id="57" name="직사각형 56"/>
          <p:cNvSpPr/>
          <p:nvPr/>
        </p:nvSpPr>
        <p:spPr>
          <a:xfrm>
            <a:off x="644271" y="1578189"/>
            <a:ext cx="2557864" cy="276807"/>
          </a:xfrm>
          <a:prstGeom prst="rect">
            <a:avLst/>
          </a:prstGeom>
        </p:spPr>
        <p:txBody>
          <a:bodyPr wrap="square">
            <a:spAutoFit/>
          </a:bodyPr>
          <a:lstStyle/>
          <a:p>
            <a:pPr marL="85725" indent="-85725" eaLnBrk="1" fontAlgn="auto" latinLnBrk="1" hangingPunct="1">
              <a:lnSpc>
                <a:spcPct val="120000"/>
              </a:lnSpc>
              <a:spcBef>
                <a:spcPts val="0"/>
              </a:spcBef>
              <a:spcAft>
                <a:spcPts val="0"/>
              </a:spcAft>
              <a:buFont typeface="Arial" pitchFamily="34" charset="0"/>
              <a:buChar char="•"/>
              <a:defRPr/>
            </a:pPr>
            <a:r>
              <a:rPr lang="en-US" altLang="ko-KR"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Optical diode chip development </a:t>
            </a:r>
            <a:endParaRPr lang="ko-KR" altLang="en-US"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58" name="직사각형 57"/>
          <p:cNvSpPr/>
          <p:nvPr/>
        </p:nvSpPr>
        <p:spPr>
          <a:xfrm>
            <a:off x="2412000" y="1741990"/>
            <a:ext cx="1883955" cy="226472"/>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800" b="1" dirty="0">
                <a:ln>
                  <a:solidFill>
                    <a:schemeClr val="tx1">
                      <a:lumMod val="65000"/>
                      <a:lumOff val="35000"/>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(device</a:t>
            </a:r>
            <a:r>
              <a:rPr lang="ko-KR" altLang="en-US" sz="800" b="1" dirty="0">
                <a:ln>
                  <a:solidFill>
                    <a:schemeClr val="tx1">
                      <a:lumMod val="65000"/>
                      <a:lumOff val="35000"/>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 </a:t>
            </a:r>
            <a:r>
              <a:rPr lang="en-US" altLang="ko-KR" sz="800" b="1" dirty="0">
                <a:ln>
                  <a:solidFill>
                    <a:schemeClr val="tx1">
                      <a:lumMod val="65000"/>
                      <a:lumOff val="35000"/>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performance achievement)</a:t>
            </a:r>
            <a:endParaRPr lang="ko-KR" altLang="en-US" sz="800" b="1" dirty="0">
              <a:ln>
                <a:solidFill>
                  <a:schemeClr val="tx1">
                    <a:lumMod val="65000"/>
                    <a:lumOff val="35000"/>
                    <a:alpha val="0"/>
                  </a:schemeClr>
                </a:solidFill>
              </a:ln>
              <a:solidFill>
                <a:srgbClr val="0070C0"/>
              </a:solidFill>
              <a:latin typeface="Arial" panose="020B0604020202020204" pitchFamily="34" charset="0"/>
              <a:ea typeface="KoPub돋움체 Medium" pitchFamily="2" charset="-127"/>
              <a:cs typeface="Arial" panose="020B0604020202020204" pitchFamily="34" charset="0"/>
            </a:endParaRPr>
          </a:p>
        </p:txBody>
      </p:sp>
      <p:sp>
        <p:nvSpPr>
          <p:cNvPr id="71" name="모서리가 둥근 직사각형 70"/>
          <p:cNvSpPr/>
          <p:nvPr/>
        </p:nvSpPr>
        <p:spPr>
          <a:xfrm>
            <a:off x="76762" y="1606658"/>
            <a:ext cx="486222" cy="1611751"/>
          </a:xfrm>
          <a:prstGeom prst="roundRect">
            <a:avLst>
              <a:gd name="adj" fmla="val 7645"/>
            </a:avLst>
          </a:prstGeom>
          <a:solidFill>
            <a:srgbClr val="FCE8FE"/>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latin typeface="Arial" panose="020B0604020202020204" pitchFamily="34" charset="0"/>
              <a:cs typeface="Arial" panose="020B0604020202020204" pitchFamily="34" charset="0"/>
            </a:endParaRPr>
          </a:p>
        </p:txBody>
      </p:sp>
      <p:sp>
        <p:nvSpPr>
          <p:cNvPr id="11" name="TextBox 10"/>
          <p:cNvSpPr txBox="1"/>
          <p:nvPr/>
        </p:nvSpPr>
        <p:spPr>
          <a:xfrm rot="16200000">
            <a:off x="-461526" y="2152034"/>
            <a:ext cx="1552416" cy="461665"/>
          </a:xfrm>
          <a:prstGeom prst="rect">
            <a:avLst/>
          </a:prstGeom>
          <a:noFill/>
        </p:spPr>
        <p:txBody>
          <a:bodyPr wrap="square" rtlCol="0">
            <a:spAutoFit/>
          </a:bodyPr>
          <a:lstStyle/>
          <a:p>
            <a:pPr algn="ctr"/>
            <a:r>
              <a:rPr lang="en-US" altLang="ko-KR" sz="1200" dirty="0">
                <a:latin typeface="Arial" panose="020B0604020202020204" pitchFamily="34" charset="0"/>
                <a:ea typeface="KoPub돋움체 Bold" panose="00000800000000000000" pitchFamily="2" charset="-127"/>
                <a:cs typeface="Arial" panose="020B0604020202020204" pitchFamily="34" charset="0"/>
              </a:rPr>
              <a:t>Commercialization &amp; Sales plans</a:t>
            </a:r>
            <a:endParaRPr lang="ko-KR" altLang="en-US" sz="1200" dirty="0">
              <a:latin typeface="Arial" panose="020B0604020202020204" pitchFamily="34" charset="0"/>
              <a:ea typeface="KoPub돋움체 Bold" panose="00000800000000000000" pitchFamily="2" charset="-127"/>
              <a:cs typeface="Arial" panose="020B0604020202020204" pitchFamily="34" charset="0"/>
            </a:endParaRPr>
          </a:p>
        </p:txBody>
      </p:sp>
      <p:sp>
        <p:nvSpPr>
          <p:cNvPr id="72" name="모서리가 둥근 직사각형 71"/>
          <p:cNvSpPr/>
          <p:nvPr/>
        </p:nvSpPr>
        <p:spPr>
          <a:xfrm>
            <a:off x="83848" y="3372296"/>
            <a:ext cx="479136" cy="1552415"/>
          </a:xfrm>
          <a:prstGeom prst="roundRect">
            <a:avLst>
              <a:gd name="adj" fmla="val 7645"/>
            </a:avLst>
          </a:prstGeom>
          <a:solidFill>
            <a:srgbClr val="FCE8FE"/>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latin typeface="Arial" panose="020B0604020202020204" pitchFamily="34" charset="0"/>
              <a:cs typeface="Arial" panose="020B0604020202020204" pitchFamily="34" charset="0"/>
            </a:endParaRPr>
          </a:p>
        </p:txBody>
      </p:sp>
      <p:sp>
        <p:nvSpPr>
          <p:cNvPr id="73" name="TextBox 72"/>
          <p:cNvSpPr txBox="1"/>
          <p:nvPr/>
        </p:nvSpPr>
        <p:spPr>
          <a:xfrm rot="16200000">
            <a:off x="-507058" y="3904288"/>
            <a:ext cx="1651770" cy="461665"/>
          </a:xfrm>
          <a:prstGeom prst="rect">
            <a:avLst/>
          </a:prstGeom>
          <a:noFill/>
        </p:spPr>
        <p:txBody>
          <a:bodyPr wrap="square" rtlCol="0">
            <a:spAutoFit/>
          </a:bodyPr>
          <a:lstStyle/>
          <a:p>
            <a:pPr algn="ctr"/>
            <a:r>
              <a:rPr lang="en-US" altLang="ko-KR" sz="1200" dirty="0">
                <a:latin typeface="Arial" panose="020B0604020202020204" pitchFamily="34" charset="0"/>
                <a:ea typeface="KoPub돋움체 Bold" panose="00000800000000000000" pitchFamily="2" charset="-127"/>
                <a:cs typeface="Arial" panose="020B0604020202020204" pitchFamily="34" charset="0"/>
              </a:rPr>
              <a:t>Facilities/</a:t>
            </a:r>
            <a:r>
              <a:rPr lang="en-US" altLang="ko-KR" sz="1200" dirty="0" err="1">
                <a:latin typeface="Arial" panose="020B0604020202020204" pitchFamily="34" charset="0"/>
                <a:ea typeface="KoPub돋움체 Bold" panose="00000800000000000000" pitchFamily="2" charset="-127"/>
                <a:cs typeface="Arial" panose="020B0604020202020204" pitchFamily="34" charset="0"/>
              </a:rPr>
              <a:t>equipments</a:t>
            </a:r>
            <a:r>
              <a:rPr lang="en-US" altLang="ko-KR" sz="1200" dirty="0">
                <a:latin typeface="Arial" panose="020B0604020202020204" pitchFamily="34" charset="0"/>
                <a:ea typeface="KoPub돋움체 Bold" panose="00000800000000000000" pitchFamily="2" charset="-127"/>
                <a:cs typeface="Arial" panose="020B0604020202020204" pitchFamily="34" charset="0"/>
              </a:rPr>
              <a:t>/ finance plan</a:t>
            </a:r>
            <a:endParaRPr lang="ko-KR" altLang="en-US" sz="1200" dirty="0">
              <a:latin typeface="Arial" panose="020B0604020202020204" pitchFamily="34" charset="0"/>
              <a:ea typeface="KoPub돋움체 Bold" panose="00000800000000000000" pitchFamily="2" charset="-127"/>
              <a:cs typeface="Arial" panose="020B0604020202020204" pitchFamily="34" charset="0"/>
            </a:endParaRPr>
          </a:p>
        </p:txBody>
      </p:sp>
      <p:sp>
        <p:nvSpPr>
          <p:cNvPr id="74" name="모서리가 둥근 직사각형 73"/>
          <p:cNvSpPr/>
          <p:nvPr/>
        </p:nvSpPr>
        <p:spPr>
          <a:xfrm>
            <a:off x="630189" y="3824354"/>
            <a:ext cx="3723519" cy="1057158"/>
          </a:xfrm>
          <a:prstGeom prst="roundRect">
            <a:avLst>
              <a:gd name="adj" fmla="val 7645"/>
            </a:avLst>
          </a:prstGeom>
          <a:solidFill>
            <a:srgbClr val="DEFDCF"/>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5" name="TextBox 74"/>
          <p:cNvSpPr txBox="1"/>
          <p:nvPr/>
        </p:nvSpPr>
        <p:spPr>
          <a:xfrm>
            <a:off x="597600" y="3834834"/>
            <a:ext cx="3821360" cy="1039772"/>
          </a:xfrm>
          <a:prstGeom prst="rect">
            <a:avLst/>
          </a:prstGeom>
        </p:spPr>
        <p:txBody>
          <a:bodyPr wrap="square">
            <a:spAutoFit/>
          </a:bodyPr>
          <a:lstStyle>
            <a:defPPr>
              <a:defRPr lang="ko-KR"/>
            </a:defPPr>
            <a:lvl1pPr marL="171450" indent="-171450">
              <a:lnSpc>
                <a:spcPct val="140000"/>
              </a:lnSpc>
              <a:buFont typeface="Arial" pitchFamily="34" charset="0"/>
              <a:buChar char="•"/>
              <a:defRPr sz="1200">
                <a:ln>
                  <a:solidFill>
                    <a:schemeClr val="accent1">
                      <a:alpha val="0"/>
                    </a:schemeClr>
                  </a:solidFill>
                </a:ln>
                <a:solidFill>
                  <a:schemeClr val="tx1">
                    <a:lumMod val="65000"/>
                    <a:lumOff val="35000"/>
                  </a:schemeClr>
                </a:solidFill>
                <a:latin typeface="KoPub돋움체 Bold" pitchFamily="2" charset="-127"/>
                <a:ea typeface="KoPub돋움체 Bold" pitchFamily="2" charset="-127"/>
              </a:defRPr>
            </a:lvl1pPr>
          </a:lstStyle>
          <a:p>
            <a:pPr marL="85725" indent="-85725" eaLnBrk="1" fontAlgn="auto" latinLnBrk="1" hangingPunct="1">
              <a:lnSpc>
                <a:spcPct val="90000"/>
              </a:lnSpc>
              <a:spcBef>
                <a:spcPts val="200"/>
              </a:spcBef>
              <a:spcAft>
                <a:spcPts val="0"/>
              </a:spcAft>
              <a:defRPr/>
            </a:pPr>
            <a:r>
              <a:rPr lang="en-US" altLang="ko-KR" sz="1000" dirty="0">
                <a:solidFill>
                  <a:schemeClr val="tx1">
                    <a:lumMod val="75000"/>
                    <a:lumOff val="25000"/>
                  </a:schemeClr>
                </a:solidFill>
                <a:latin typeface="Arial" panose="020B0604020202020204" pitchFamily="34" charset="0"/>
                <a:cs typeface="Arial" panose="020B0604020202020204" pitchFamily="34" charset="0"/>
              </a:rPr>
              <a:t>Collaboration with dedicate silicon nano foundry center(s)</a:t>
            </a:r>
            <a:endParaRPr lang="ko-KR" altLang="en-US" sz="1000" dirty="0">
              <a:solidFill>
                <a:schemeClr val="tx1">
                  <a:lumMod val="75000"/>
                  <a:lumOff val="25000"/>
                </a:schemeClr>
              </a:solidFill>
              <a:latin typeface="Arial" panose="020B0604020202020204" pitchFamily="34" charset="0"/>
              <a:cs typeface="Arial" panose="020B0604020202020204" pitchFamily="34" charset="0"/>
            </a:endParaRPr>
          </a:p>
          <a:p>
            <a:pPr marL="85725" indent="-85725" eaLnBrk="1" fontAlgn="auto" latinLnBrk="1" hangingPunct="1">
              <a:lnSpc>
                <a:spcPct val="90000"/>
              </a:lnSpc>
              <a:spcBef>
                <a:spcPts val="200"/>
              </a:spcBef>
              <a:spcAft>
                <a:spcPts val="0"/>
              </a:spcAft>
              <a:defRPr/>
            </a:pPr>
            <a:r>
              <a:rPr lang="en-US" altLang="ko-KR" sz="1000" dirty="0">
                <a:solidFill>
                  <a:schemeClr val="tx1">
                    <a:lumMod val="75000"/>
                    <a:lumOff val="25000"/>
                  </a:schemeClr>
                </a:solidFill>
                <a:latin typeface="Arial" panose="020B0604020202020204" pitchFamily="34" charset="0"/>
                <a:cs typeface="Arial" panose="020B0604020202020204" pitchFamily="34" charset="0"/>
              </a:rPr>
              <a:t>Post  device processing facilities</a:t>
            </a:r>
          </a:p>
          <a:p>
            <a:pPr marL="85725" indent="-85725" eaLnBrk="1" fontAlgn="auto" latinLnBrk="1" hangingPunct="1">
              <a:lnSpc>
                <a:spcPct val="90000"/>
              </a:lnSpc>
              <a:spcBef>
                <a:spcPts val="200"/>
              </a:spcBef>
              <a:spcAft>
                <a:spcPts val="0"/>
              </a:spcAft>
              <a:defRPr/>
            </a:pPr>
            <a:r>
              <a:rPr lang="en-US" altLang="ko-KR" sz="1000" dirty="0">
                <a:solidFill>
                  <a:schemeClr val="tx1">
                    <a:lumMod val="75000"/>
                    <a:lumOff val="25000"/>
                  </a:schemeClr>
                </a:solidFill>
                <a:latin typeface="Arial" panose="020B0604020202020204" pitchFamily="34" charset="0"/>
                <a:cs typeface="Arial" panose="020B0604020202020204" pitchFamily="34" charset="0"/>
              </a:rPr>
              <a:t>Government R&amp;D project, Loan</a:t>
            </a:r>
            <a:r>
              <a:rPr lang="en-US" altLang="ko-KR" sz="900" dirty="0">
                <a:solidFill>
                  <a:schemeClr val="tx1">
                    <a:lumMod val="75000"/>
                    <a:lumOff val="25000"/>
                  </a:schemeClr>
                </a:solidFill>
                <a:latin typeface="Arial" panose="020B0604020202020204" pitchFamily="34" charset="0"/>
                <a:cs typeface="Arial" panose="020B0604020202020204" pitchFamily="34" charset="0"/>
              </a:rPr>
              <a:t> &amp; </a:t>
            </a:r>
            <a:r>
              <a:rPr lang="en-US" altLang="ko-KR" sz="1000" dirty="0">
                <a:solidFill>
                  <a:schemeClr val="tx1">
                    <a:lumMod val="75000"/>
                    <a:lumOff val="25000"/>
                  </a:schemeClr>
                </a:solidFill>
                <a:latin typeface="Arial" panose="020B0604020202020204" pitchFamily="34" charset="0"/>
                <a:cs typeface="Arial" panose="020B0604020202020204" pitchFamily="34" charset="0"/>
              </a:rPr>
              <a:t>Investment</a:t>
            </a:r>
          </a:p>
          <a:p>
            <a:pPr marL="182563" indent="-182563" eaLnBrk="1" fontAlgn="auto" latinLnBrk="1" hangingPunct="1">
              <a:lnSpc>
                <a:spcPct val="90000"/>
              </a:lnSpc>
              <a:spcBef>
                <a:spcPts val="200"/>
              </a:spcBef>
              <a:spcAft>
                <a:spcPts val="0"/>
              </a:spcAft>
              <a:buNone/>
              <a:defRPr/>
            </a:pPr>
            <a:r>
              <a:rPr lang="en-US" altLang="ko-KR" sz="1050" dirty="0">
                <a:solidFill>
                  <a:schemeClr val="tx1">
                    <a:lumMod val="75000"/>
                    <a:lumOff val="25000"/>
                  </a:schemeClr>
                </a:solidFill>
                <a:latin typeface="Arial" panose="020B0604020202020204" pitchFamily="34" charset="0"/>
                <a:cs typeface="Arial" panose="020B0604020202020204" pitchFamily="34" charset="0"/>
              </a:rPr>
              <a:t>   - </a:t>
            </a:r>
            <a:r>
              <a:rPr lang="en-US" altLang="ko-KR" sz="1000" dirty="0">
                <a:solidFill>
                  <a:schemeClr val="tx1">
                    <a:lumMod val="75000"/>
                    <a:lumOff val="25000"/>
                  </a:schemeClr>
                </a:solidFill>
                <a:latin typeface="Arial" panose="020B0604020202020204" pitchFamily="34" charset="0"/>
                <a:cs typeface="Arial" panose="020B0604020202020204" pitchFamily="34" charset="0"/>
              </a:rPr>
              <a:t>Initial funding from </a:t>
            </a:r>
            <a:r>
              <a:rPr lang="en-US" altLang="ko-KR" sz="800" dirty="0">
                <a:solidFill>
                  <a:schemeClr val="tx1">
                    <a:lumMod val="75000"/>
                    <a:lumOff val="25000"/>
                  </a:schemeClr>
                </a:solidFill>
                <a:latin typeface="Arial" panose="020B0604020202020204" pitchFamily="34" charset="0"/>
                <a:cs typeface="Arial" panose="020B0604020202020204" pitchFamily="34" charset="0"/>
              </a:rPr>
              <a:t>KOREA TECHNOLOGY FINANCE CORPORATION</a:t>
            </a:r>
            <a:r>
              <a:rPr lang="en-US" altLang="ko-KR" sz="900" dirty="0">
                <a:solidFill>
                  <a:schemeClr val="tx1">
                    <a:lumMod val="75000"/>
                    <a:lumOff val="25000"/>
                  </a:schemeClr>
                </a:solidFill>
                <a:latin typeface="Arial" panose="020B0604020202020204" pitchFamily="34" charset="0"/>
                <a:cs typeface="Arial" panose="020B0604020202020204" pitchFamily="34" charset="0"/>
              </a:rPr>
              <a:t> </a:t>
            </a:r>
            <a:r>
              <a:rPr lang="en-US" altLang="ko-KR" sz="1000" dirty="0">
                <a:solidFill>
                  <a:schemeClr val="tx1">
                    <a:lumMod val="75000"/>
                    <a:lumOff val="25000"/>
                  </a:schemeClr>
                </a:solidFill>
                <a:latin typeface="Arial" panose="020B0604020202020204" pitchFamily="34" charset="0"/>
                <a:cs typeface="Arial" panose="020B0604020202020204" pitchFamily="34" charset="0"/>
              </a:rPr>
              <a:t>&amp; private funding associations</a:t>
            </a:r>
          </a:p>
          <a:p>
            <a:pPr marL="177800" indent="-177800" eaLnBrk="1" fontAlgn="auto" latinLnBrk="1" hangingPunct="1">
              <a:lnSpc>
                <a:spcPct val="90000"/>
              </a:lnSpc>
              <a:spcBef>
                <a:spcPts val="200"/>
              </a:spcBef>
              <a:spcAft>
                <a:spcPts val="0"/>
              </a:spcAft>
              <a:buNone/>
              <a:defRPr/>
            </a:pPr>
            <a:r>
              <a:rPr lang="en-US" altLang="ko-KR" sz="1050" dirty="0">
                <a:solidFill>
                  <a:schemeClr val="tx1">
                    <a:lumMod val="75000"/>
                    <a:lumOff val="25000"/>
                  </a:schemeClr>
                </a:solidFill>
                <a:latin typeface="Arial" panose="020B0604020202020204" pitchFamily="34" charset="0"/>
                <a:cs typeface="Arial" panose="020B0604020202020204" pitchFamily="34" charset="0"/>
              </a:rPr>
              <a:t>   - </a:t>
            </a:r>
            <a:r>
              <a:rPr lang="en-US" altLang="ko-KR" sz="1000" dirty="0">
                <a:solidFill>
                  <a:schemeClr val="accent1">
                    <a:lumMod val="75000"/>
                  </a:schemeClr>
                </a:solidFill>
                <a:latin typeface="Arial" panose="020B0604020202020204" pitchFamily="34" charset="0"/>
                <a:cs typeface="Arial" panose="020B0604020202020204" pitchFamily="34" charset="0"/>
              </a:rPr>
              <a:t>New funds for foundry service</a:t>
            </a:r>
            <a:r>
              <a:rPr lang="ko-KR" altLang="en-US" sz="1000" dirty="0">
                <a:solidFill>
                  <a:schemeClr val="accent1">
                    <a:lumMod val="75000"/>
                  </a:schemeClr>
                </a:solidFill>
                <a:latin typeface="Arial" panose="020B0604020202020204" pitchFamily="34" charset="0"/>
                <a:cs typeface="Arial" panose="020B0604020202020204" pitchFamily="34" charset="0"/>
              </a:rPr>
              <a:t> </a:t>
            </a:r>
            <a:r>
              <a:rPr lang="en-US" altLang="ko-KR" sz="1000" dirty="0">
                <a:solidFill>
                  <a:schemeClr val="accent1">
                    <a:lumMod val="75000"/>
                  </a:schemeClr>
                </a:solidFill>
                <a:latin typeface="Arial" panose="020B0604020202020204" pitchFamily="34" charset="0"/>
                <a:cs typeface="Arial" panose="020B0604020202020204" pitchFamily="34" charset="0"/>
              </a:rPr>
              <a:t>&amp; post processing equipment</a:t>
            </a:r>
            <a:endParaRPr lang="en-US" altLang="ko-KR" sz="1050" dirty="0">
              <a:solidFill>
                <a:schemeClr val="accent1">
                  <a:lumMod val="75000"/>
                </a:schemeClr>
              </a:solidFill>
              <a:latin typeface="Arial" panose="020B0604020202020204" pitchFamily="34" charset="0"/>
              <a:cs typeface="Arial" panose="020B0604020202020204" pitchFamily="34" charset="0"/>
            </a:endParaRPr>
          </a:p>
        </p:txBody>
      </p:sp>
      <p:sp>
        <p:nvSpPr>
          <p:cNvPr id="5" name="모서리가 둥근 직사각형 48">
            <a:extLst>
              <a:ext uri="{FF2B5EF4-FFF2-40B4-BE49-F238E27FC236}">
                <a16:creationId xmlns:a16="http://schemas.microsoft.com/office/drawing/2014/main" id="{07EB275E-CE31-636C-AFCB-A6ECED3FC0D2}"/>
              </a:ext>
            </a:extLst>
          </p:cNvPr>
          <p:cNvSpPr/>
          <p:nvPr/>
        </p:nvSpPr>
        <p:spPr>
          <a:xfrm>
            <a:off x="1763999" y="2046420"/>
            <a:ext cx="2980801" cy="231761"/>
          </a:xfrm>
          <a:prstGeom prst="roundRect">
            <a:avLst>
              <a:gd name="adj" fmla="val 7645"/>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latin typeface="Arial" panose="020B0604020202020204" pitchFamily="34" charset="0"/>
              <a:cs typeface="Arial" panose="020B0604020202020204" pitchFamily="34" charset="0"/>
            </a:endParaRPr>
          </a:p>
        </p:txBody>
      </p:sp>
      <p:sp>
        <p:nvSpPr>
          <p:cNvPr id="6" name="직사각형 5">
            <a:extLst>
              <a:ext uri="{FF2B5EF4-FFF2-40B4-BE49-F238E27FC236}">
                <a16:creationId xmlns:a16="http://schemas.microsoft.com/office/drawing/2014/main" id="{0C472BBC-40C7-64E3-F520-D409F58998FC}"/>
              </a:ext>
            </a:extLst>
          </p:cNvPr>
          <p:cNvSpPr/>
          <p:nvPr/>
        </p:nvSpPr>
        <p:spPr>
          <a:xfrm>
            <a:off x="1825176" y="2013405"/>
            <a:ext cx="2367992" cy="268407"/>
          </a:xfrm>
          <a:prstGeom prst="rect">
            <a:avLst/>
          </a:prstGeom>
        </p:spPr>
        <p:txBody>
          <a:bodyPr wrap="square">
            <a:spAutoFit/>
          </a:bodyPr>
          <a:lstStyle/>
          <a:p>
            <a:pPr marL="85725" indent="-85725" eaLnBrk="1" fontAlgn="auto" latinLnBrk="1" hangingPunct="1">
              <a:lnSpc>
                <a:spcPct val="120000"/>
              </a:lnSpc>
              <a:spcBef>
                <a:spcPts val="0"/>
              </a:spcBef>
              <a:spcAft>
                <a:spcPts val="0"/>
              </a:spcAft>
              <a:buFont typeface="Arial" pitchFamily="34" charset="0"/>
              <a:buChar char="•"/>
              <a:defRPr/>
            </a:pP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WDM chip develop </a:t>
            </a:r>
            <a:r>
              <a:rPr lang="en-US" altLang="ko-KR" sz="10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&amp; integration</a:t>
            </a:r>
            <a:endPar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8" name="모서리가 둥근 직사각형 58">
            <a:extLst>
              <a:ext uri="{FF2B5EF4-FFF2-40B4-BE49-F238E27FC236}">
                <a16:creationId xmlns:a16="http://schemas.microsoft.com/office/drawing/2014/main" id="{B8616C2C-8773-DBDB-B6FA-EA02D6285B13}"/>
              </a:ext>
            </a:extLst>
          </p:cNvPr>
          <p:cNvSpPr/>
          <p:nvPr/>
        </p:nvSpPr>
        <p:spPr>
          <a:xfrm>
            <a:off x="4307868" y="1599155"/>
            <a:ext cx="1789964" cy="278236"/>
          </a:xfrm>
          <a:prstGeom prst="roundRect">
            <a:avLst>
              <a:gd name="adj" fmla="val 7645"/>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CB7636D4-3395-8D33-4E22-0F94EEBC8E03}"/>
              </a:ext>
            </a:extLst>
          </p:cNvPr>
          <p:cNvSpPr/>
          <p:nvPr/>
        </p:nvSpPr>
        <p:spPr>
          <a:xfrm>
            <a:off x="4269600" y="1595469"/>
            <a:ext cx="1909830" cy="268407"/>
          </a:xfrm>
          <a:prstGeom prst="rect">
            <a:avLst/>
          </a:prstGeom>
        </p:spPr>
        <p:txBody>
          <a:bodyPr wrap="square">
            <a:spAutoFit/>
          </a:bodyPr>
          <a:lstStyle/>
          <a:p>
            <a:pPr marL="85725" indent="-85725" eaLnBrk="1" fontAlgn="auto" latinLnBrk="1" hangingPunct="1">
              <a:lnSpc>
                <a:spcPct val="120000"/>
              </a:lnSpc>
              <a:spcBef>
                <a:spcPts val="0"/>
              </a:spcBef>
              <a:spcAft>
                <a:spcPts val="0"/>
              </a:spcAft>
              <a:buFont typeface="Arial" pitchFamily="34" charset="0"/>
              <a:buChar char="•"/>
              <a:defRPr/>
            </a:pP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Opt. diode chip tech. sale</a:t>
            </a:r>
            <a:endPar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10" name="모서리가 둥근 직사각형 48">
            <a:extLst>
              <a:ext uri="{FF2B5EF4-FFF2-40B4-BE49-F238E27FC236}">
                <a16:creationId xmlns:a16="http://schemas.microsoft.com/office/drawing/2014/main" id="{026554AF-41D3-688E-934B-C82AB7E29190}"/>
              </a:ext>
            </a:extLst>
          </p:cNvPr>
          <p:cNvSpPr/>
          <p:nvPr/>
        </p:nvSpPr>
        <p:spPr>
          <a:xfrm>
            <a:off x="2868849" y="2340661"/>
            <a:ext cx="2031927" cy="251389"/>
          </a:xfrm>
          <a:prstGeom prst="roundRect">
            <a:avLst>
              <a:gd name="adj" fmla="val 7645"/>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35132457-30BB-5EB5-13F4-4E6D7CE8A86F}"/>
              </a:ext>
            </a:extLst>
          </p:cNvPr>
          <p:cNvSpPr/>
          <p:nvPr/>
        </p:nvSpPr>
        <p:spPr>
          <a:xfrm>
            <a:off x="2809933" y="2330173"/>
            <a:ext cx="2004443" cy="268407"/>
          </a:xfrm>
          <a:prstGeom prst="rect">
            <a:avLst/>
          </a:prstGeom>
        </p:spPr>
        <p:txBody>
          <a:bodyPr wrap="square">
            <a:spAutoFit/>
          </a:bodyPr>
          <a:lstStyle/>
          <a:p>
            <a:pPr marL="85725" indent="-85725" eaLnBrk="1" fontAlgn="auto" latinLnBrk="1" hangingPunct="1">
              <a:lnSpc>
                <a:spcPct val="120000"/>
              </a:lnSpc>
              <a:spcBef>
                <a:spcPts val="0"/>
              </a:spcBef>
              <a:spcAft>
                <a:spcPts val="0"/>
              </a:spcAft>
              <a:buFont typeface="Arial" pitchFamily="34" charset="0"/>
              <a:buChar char="•"/>
              <a:defRPr/>
            </a:pP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WDM &amp; isolator integration</a:t>
            </a:r>
            <a:endPar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14" name="모서리가 둥근 직사각형 58">
            <a:extLst>
              <a:ext uri="{FF2B5EF4-FFF2-40B4-BE49-F238E27FC236}">
                <a16:creationId xmlns:a16="http://schemas.microsoft.com/office/drawing/2014/main" id="{C9E0E437-D9D9-834F-A97E-B51ED76B7AC6}"/>
              </a:ext>
            </a:extLst>
          </p:cNvPr>
          <p:cNvSpPr/>
          <p:nvPr/>
        </p:nvSpPr>
        <p:spPr>
          <a:xfrm>
            <a:off x="4981818" y="2082440"/>
            <a:ext cx="1777674" cy="396457"/>
          </a:xfrm>
          <a:prstGeom prst="roundRect">
            <a:avLst>
              <a:gd name="adj" fmla="val 7645"/>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8E51971E-36B3-1FF2-EE8C-2656913BA1B1}"/>
              </a:ext>
            </a:extLst>
          </p:cNvPr>
          <p:cNvSpPr/>
          <p:nvPr/>
        </p:nvSpPr>
        <p:spPr>
          <a:xfrm>
            <a:off x="4960800" y="2062181"/>
            <a:ext cx="1856922" cy="419496"/>
          </a:xfrm>
          <a:prstGeom prst="rect">
            <a:avLst/>
          </a:prstGeom>
        </p:spPr>
        <p:txBody>
          <a:bodyPr wrap="square">
            <a:spAutoFit/>
          </a:bodyPr>
          <a:lstStyle/>
          <a:p>
            <a:pPr marL="85725" indent="-85725" eaLnBrk="1" fontAlgn="auto" latinLnBrk="1" hangingPunct="1">
              <a:spcBef>
                <a:spcPts val="0"/>
              </a:spcBef>
              <a:spcAft>
                <a:spcPts val="0"/>
              </a:spcAft>
              <a:buFont typeface="Arial" pitchFamily="34" charset="0"/>
              <a:buChar char="•"/>
              <a:defRPr/>
            </a:pP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WDM &amp; isolator/ optical</a:t>
            </a:r>
            <a:r>
              <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a:t>
            </a: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interposer platform sale</a:t>
            </a:r>
            <a:endPar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pic>
        <p:nvPicPr>
          <p:cNvPr id="17" name="그림 16">
            <a:extLst>
              <a:ext uri="{FF2B5EF4-FFF2-40B4-BE49-F238E27FC236}">
                <a16:creationId xmlns:a16="http://schemas.microsoft.com/office/drawing/2014/main" id="{A44D3CFA-E3D2-0E46-0130-0B2406A1B478}"/>
              </a:ext>
            </a:extLst>
          </p:cNvPr>
          <p:cNvPicPr>
            <a:picLocks noChangeAspect="1"/>
          </p:cNvPicPr>
          <p:nvPr/>
        </p:nvPicPr>
        <p:blipFill>
          <a:blip r:embed="rId5"/>
          <a:stretch>
            <a:fillRect/>
          </a:stretch>
        </p:blipFill>
        <p:spPr>
          <a:xfrm>
            <a:off x="1873495" y="3107103"/>
            <a:ext cx="1056905" cy="159421"/>
          </a:xfrm>
          <a:prstGeom prst="rect">
            <a:avLst/>
          </a:prstGeom>
        </p:spPr>
      </p:pic>
      <p:pic>
        <p:nvPicPr>
          <p:cNvPr id="19" name="그림 18">
            <a:extLst>
              <a:ext uri="{FF2B5EF4-FFF2-40B4-BE49-F238E27FC236}">
                <a16:creationId xmlns:a16="http://schemas.microsoft.com/office/drawing/2014/main" id="{64A404E1-F4D7-7D30-F0A4-09B8BE15DA2B}"/>
              </a:ext>
            </a:extLst>
          </p:cNvPr>
          <p:cNvPicPr>
            <a:picLocks noChangeAspect="1"/>
          </p:cNvPicPr>
          <p:nvPr/>
        </p:nvPicPr>
        <p:blipFill>
          <a:blip r:embed="rId6"/>
          <a:stretch>
            <a:fillRect/>
          </a:stretch>
        </p:blipFill>
        <p:spPr>
          <a:xfrm>
            <a:off x="4114769" y="3062009"/>
            <a:ext cx="994068" cy="363784"/>
          </a:xfrm>
          <a:prstGeom prst="rect">
            <a:avLst/>
          </a:prstGeom>
        </p:spPr>
      </p:pic>
      <p:pic>
        <p:nvPicPr>
          <p:cNvPr id="20" name="그림 19">
            <a:extLst>
              <a:ext uri="{FF2B5EF4-FFF2-40B4-BE49-F238E27FC236}">
                <a16:creationId xmlns:a16="http://schemas.microsoft.com/office/drawing/2014/main" id="{C47C4CEC-198B-7F47-D262-261E4B78964F}"/>
              </a:ext>
            </a:extLst>
          </p:cNvPr>
          <p:cNvPicPr>
            <a:picLocks noChangeAspect="1"/>
          </p:cNvPicPr>
          <p:nvPr/>
        </p:nvPicPr>
        <p:blipFill>
          <a:blip r:embed="rId7"/>
          <a:stretch>
            <a:fillRect/>
          </a:stretch>
        </p:blipFill>
        <p:spPr>
          <a:xfrm>
            <a:off x="3309333" y="3053635"/>
            <a:ext cx="859905" cy="314686"/>
          </a:xfrm>
          <a:prstGeom prst="rect">
            <a:avLst/>
          </a:prstGeom>
        </p:spPr>
      </p:pic>
      <p:sp>
        <p:nvSpPr>
          <p:cNvPr id="26" name="모서리가 둥근 직사각형 58">
            <a:extLst>
              <a:ext uri="{FF2B5EF4-FFF2-40B4-BE49-F238E27FC236}">
                <a16:creationId xmlns:a16="http://schemas.microsoft.com/office/drawing/2014/main" id="{272C86BF-7F2C-28C8-0A71-D8A2E8DD13F0}"/>
              </a:ext>
            </a:extLst>
          </p:cNvPr>
          <p:cNvSpPr/>
          <p:nvPr/>
        </p:nvSpPr>
        <p:spPr>
          <a:xfrm>
            <a:off x="6796217" y="2069544"/>
            <a:ext cx="2008705" cy="278236"/>
          </a:xfrm>
          <a:prstGeom prst="roundRect">
            <a:avLst>
              <a:gd name="adj" fmla="val 7645"/>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latin typeface="Arial" panose="020B0604020202020204" pitchFamily="34" charset="0"/>
              <a:cs typeface="Arial" panose="020B0604020202020204" pitchFamily="34" charset="0"/>
            </a:endParaRPr>
          </a:p>
        </p:txBody>
      </p:sp>
      <p:sp>
        <p:nvSpPr>
          <p:cNvPr id="27" name="직사각형 26">
            <a:extLst>
              <a:ext uri="{FF2B5EF4-FFF2-40B4-BE49-F238E27FC236}">
                <a16:creationId xmlns:a16="http://schemas.microsoft.com/office/drawing/2014/main" id="{C8E3A238-5B44-677E-C60F-B381F49E5323}"/>
              </a:ext>
            </a:extLst>
          </p:cNvPr>
          <p:cNvSpPr/>
          <p:nvPr/>
        </p:nvSpPr>
        <p:spPr>
          <a:xfrm>
            <a:off x="6859941" y="2082598"/>
            <a:ext cx="1858581" cy="273152"/>
          </a:xfrm>
          <a:prstGeom prst="rect">
            <a:avLst/>
          </a:prstGeom>
        </p:spPr>
        <p:txBody>
          <a:bodyPr wrap="square">
            <a:spAutoFit/>
          </a:bodyPr>
          <a:lstStyle/>
          <a:p>
            <a:pPr marL="85725" indent="-85725" eaLnBrk="1" fontAlgn="auto" latinLnBrk="1" hangingPunct="1">
              <a:lnSpc>
                <a:spcPct val="120000"/>
              </a:lnSpc>
              <a:spcBef>
                <a:spcPts val="0"/>
              </a:spcBef>
              <a:spcAft>
                <a:spcPts val="0"/>
              </a:spcAft>
              <a:buFont typeface="Arial" pitchFamily="34" charset="0"/>
              <a:buChar char="•"/>
              <a:defRPr/>
            </a:pPr>
            <a:r>
              <a:rPr lang="en-US" altLang="ko-KR" sz="1050" b="1" dirty="0" err="1">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Tbps</a:t>
            </a:r>
            <a:r>
              <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a:t>
            </a: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optical</a:t>
            </a:r>
            <a:r>
              <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a:t>
            </a:r>
            <a:r>
              <a:rPr lang="en-US" altLang="ko-KR" sz="1050" b="1" dirty="0" err="1">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TRx</a:t>
            </a: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sale</a:t>
            </a:r>
            <a:endPar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pic>
        <p:nvPicPr>
          <p:cNvPr id="28" name="그림 27">
            <a:extLst>
              <a:ext uri="{FF2B5EF4-FFF2-40B4-BE49-F238E27FC236}">
                <a16:creationId xmlns:a16="http://schemas.microsoft.com/office/drawing/2014/main" id="{83CEC71C-D359-B2F6-B757-1F164A4654BD}"/>
              </a:ext>
            </a:extLst>
          </p:cNvPr>
          <p:cNvPicPr>
            <a:picLocks noChangeAspect="1"/>
          </p:cNvPicPr>
          <p:nvPr/>
        </p:nvPicPr>
        <p:blipFill>
          <a:blip r:embed="rId8"/>
          <a:stretch>
            <a:fillRect/>
          </a:stretch>
        </p:blipFill>
        <p:spPr>
          <a:xfrm>
            <a:off x="6403527" y="3154443"/>
            <a:ext cx="1192473" cy="454107"/>
          </a:xfrm>
          <a:prstGeom prst="rect">
            <a:avLst/>
          </a:prstGeom>
        </p:spPr>
      </p:pic>
      <p:pic>
        <p:nvPicPr>
          <p:cNvPr id="29" name="그림 28">
            <a:extLst>
              <a:ext uri="{FF2B5EF4-FFF2-40B4-BE49-F238E27FC236}">
                <a16:creationId xmlns:a16="http://schemas.microsoft.com/office/drawing/2014/main" id="{0B513C80-B04F-8F59-9B38-4586E1FB86AB}"/>
              </a:ext>
            </a:extLst>
          </p:cNvPr>
          <p:cNvPicPr>
            <a:picLocks noChangeAspect="1"/>
          </p:cNvPicPr>
          <p:nvPr/>
        </p:nvPicPr>
        <p:blipFill>
          <a:blip r:embed="rId9"/>
          <a:stretch>
            <a:fillRect/>
          </a:stretch>
        </p:blipFill>
        <p:spPr>
          <a:xfrm>
            <a:off x="5334354" y="3044110"/>
            <a:ext cx="994067" cy="231378"/>
          </a:xfrm>
          <a:prstGeom prst="rect">
            <a:avLst/>
          </a:prstGeom>
        </p:spPr>
      </p:pic>
      <p:sp>
        <p:nvSpPr>
          <p:cNvPr id="31" name="모서리가 둥근 직사각형 58">
            <a:extLst>
              <a:ext uri="{FF2B5EF4-FFF2-40B4-BE49-F238E27FC236}">
                <a16:creationId xmlns:a16="http://schemas.microsoft.com/office/drawing/2014/main" id="{9B4785DA-F569-CE5A-62C2-0E1899E49EE3}"/>
              </a:ext>
            </a:extLst>
          </p:cNvPr>
          <p:cNvSpPr/>
          <p:nvPr/>
        </p:nvSpPr>
        <p:spPr>
          <a:xfrm>
            <a:off x="6904122" y="2405729"/>
            <a:ext cx="2056130" cy="454107"/>
          </a:xfrm>
          <a:prstGeom prst="roundRect">
            <a:avLst>
              <a:gd name="adj" fmla="val 7645"/>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latin typeface="Arial" panose="020B0604020202020204" pitchFamily="34" charset="0"/>
              <a:cs typeface="Arial" panose="020B0604020202020204" pitchFamily="34" charset="0"/>
            </a:endParaRPr>
          </a:p>
        </p:txBody>
      </p:sp>
      <p:sp>
        <p:nvSpPr>
          <p:cNvPr id="32" name="직사각형 31">
            <a:extLst>
              <a:ext uri="{FF2B5EF4-FFF2-40B4-BE49-F238E27FC236}">
                <a16:creationId xmlns:a16="http://schemas.microsoft.com/office/drawing/2014/main" id="{C377A47B-DD48-1E7D-46AA-B750E3764F52}"/>
              </a:ext>
            </a:extLst>
          </p:cNvPr>
          <p:cNvSpPr/>
          <p:nvPr/>
        </p:nvSpPr>
        <p:spPr>
          <a:xfrm>
            <a:off x="6853775" y="2424283"/>
            <a:ext cx="2123947" cy="415498"/>
          </a:xfrm>
          <a:prstGeom prst="rect">
            <a:avLst/>
          </a:prstGeom>
        </p:spPr>
        <p:txBody>
          <a:bodyPr wrap="square">
            <a:spAutoFit/>
          </a:bodyPr>
          <a:lstStyle/>
          <a:p>
            <a:pPr marL="85725" indent="-85725" eaLnBrk="1" fontAlgn="auto" latinLnBrk="1" hangingPunct="1">
              <a:spcBef>
                <a:spcPts val="0"/>
              </a:spcBef>
              <a:spcAft>
                <a:spcPts val="0"/>
              </a:spcAft>
              <a:buFont typeface="Arial" pitchFamily="34" charset="0"/>
              <a:buChar char="•"/>
              <a:defRPr/>
            </a:pP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Photonic SoC network chips/ module development &amp; sales</a:t>
            </a:r>
            <a:endPar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33" name="모서리가 둥근 직사각형 75">
            <a:extLst>
              <a:ext uri="{FF2B5EF4-FFF2-40B4-BE49-F238E27FC236}">
                <a16:creationId xmlns:a16="http://schemas.microsoft.com/office/drawing/2014/main" id="{C01C2A56-487D-4C06-3AD5-6736AC7D73A1}"/>
              </a:ext>
            </a:extLst>
          </p:cNvPr>
          <p:cNvSpPr/>
          <p:nvPr/>
        </p:nvSpPr>
        <p:spPr>
          <a:xfrm>
            <a:off x="4445687" y="3823683"/>
            <a:ext cx="4570334" cy="1053069"/>
          </a:xfrm>
          <a:prstGeom prst="roundRect">
            <a:avLst>
              <a:gd name="adj" fmla="val 7645"/>
            </a:avLst>
          </a:prstGeom>
          <a:solidFill>
            <a:srgbClr val="DEFDCF"/>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8E55979-A0E0-A080-0587-D5267C36C8A5}"/>
              </a:ext>
            </a:extLst>
          </p:cNvPr>
          <p:cNvSpPr txBox="1"/>
          <p:nvPr/>
        </p:nvSpPr>
        <p:spPr>
          <a:xfrm>
            <a:off x="4448131" y="3856073"/>
            <a:ext cx="4659869" cy="973343"/>
          </a:xfrm>
          <a:prstGeom prst="rect">
            <a:avLst/>
          </a:prstGeom>
        </p:spPr>
        <p:txBody>
          <a:bodyPr wrap="square">
            <a:spAutoFit/>
          </a:bodyPr>
          <a:lstStyle>
            <a:defPPr>
              <a:defRPr lang="ko-KR"/>
            </a:defPPr>
            <a:lvl1pPr marL="171450" indent="-171450">
              <a:lnSpc>
                <a:spcPct val="140000"/>
              </a:lnSpc>
              <a:buFont typeface="Arial" pitchFamily="34" charset="0"/>
              <a:buChar char="•"/>
              <a:defRPr sz="1200">
                <a:ln>
                  <a:solidFill>
                    <a:schemeClr val="accent1">
                      <a:alpha val="0"/>
                    </a:schemeClr>
                  </a:solidFill>
                </a:ln>
                <a:solidFill>
                  <a:schemeClr val="tx1">
                    <a:lumMod val="65000"/>
                    <a:lumOff val="35000"/>
                  </a:schemeClr>
                </a:solidFill>
                <a:latin typeface="KoPub돋움체 Bold" pitchFamily="2" charset="-127"/>
                <a:ea typeface="KoPub돋움체 Bold" pitchFamily="2" charset="-127"/>
              </a:defRPr>
            </a:lvl1pPr>
          </a:lstStyle>
          <a:p>
            <a:pPr marL="85725" indent="-85725" eaLnBrk="1" fontAlgn="auto" hangingPunct="1">
              <a:lnSpc>
                <a:spcPct val="90000"/>
              </a:lnSpc>
              <a:spcBef>
                <a:spcPts val="300"/>
              </a:spcBef>
              <a:spcAft>
                <a:spcPts val="0"/>
              </a:spcAft>
              <a:defRPr/>
            </a:pPr>
            <a:r>
              <a:rPr lang="en-US" altLang="ko-KR" sz="1050" dirty="0">
                <a:solidFill>
                  <a:schemeClr val="tx1">
                    <a:lumMod val="75000"/>
                    <a:lumOff val="25000"/>
                  </a:schemeClr>
                </a:solidFill>
                <a:latin typeface="Arial" panose="020B0604020202020204" pitchFamily="34" charset="0"/>
                <a:cs typeface="Arial" panose="020B0604020202020204" pitchFamily="34" charset="0"/>
              </a:rPr>
              <a:t>Operate own mass production lines</a:t>
            </a:r>
          </a:p>
          <a:p>
            <a:pPr marL="85725" indent="-85725" eaLnBrk="1" fontAlgn="auto" hangingPunct="1">
              <a:lnSpc>
                <a:spcPct val="90000"/>
              </a:lnSpc>
              <a:spcBef>
                <a:spcPts val="300"/>
              </a:spcBef>
              <a:spcAft>
                <a:spcPts val="0"/>
              </a:spcAft>
              <a:defRPr/>
            </a:pPr>
            <a:r>
              <a:rPr lang="en-US" altLang="ko-KR" sz="1050" dirty="0">
                <a:solidFill>
                  <a:schemeClr val="tx1">
                    <a:lumMod val="75000"/>
                    <a:lumOff val="25000"/>
                  </a:schemeClr>
                </a:solidFill>
                <a:latin typeface="Arial" panose="020B0604020202020204" pitchFamily="34" charset="0"/>
                <a:cs typeface="Arial" panose="020B0604020202020204" pitchFamily="34" charset="0"/>
              </a:rPr>
              <a:t>Manpower increase for mass production and R&amp;D activities</a:t>
            </a:r>
          </a:p>
          <a:p>
            <a:pPr marL="85725" indent="-85725" eaLnBrk="1" fontAlgn="auto" hangingPunct="1">
              <a:lnSpc>
                <a:spcPct val="90000"/>
              </a:lnSpc>
              <a:spcBef>
                <a:spcPts val="300"/>
              </a:spcBef>
              <a:spcAft>
                <a:spcPts val="0"/>
              </a:spcAft>
              <a:defRPr/>
            </a:pPr>
            <a:r>
              <a:rPr lang="en-US" altLang="ko-KR" sz="1050" dirty="0">
                <a:solidFill>
                  <a:schemeClr val="tx1">
                    <a:lumMod val="75000"/>
                    <a:lumOff val="25000"/>
                  </a:schemeClr>
                </a:solidFill>
                <a:latin typeface="Arial" panose="020B0604020202020204" pitchFamily="34" charset="0"/>
                <a:cs typeface="Arial" panose="020B0604020202020204" pitchFamily="34" charset="0"/>
              </a:rPr>
              <a:t>Expanding sale markets</a:t>
            </a:r>
          </a:p>
          <a:p>
            <a:pPr marL="85725" indent="-85725" eaLnBrk="1" fontAlgn="auto" hangingPunct="1">
              <a:lnSpc>
                <a:spcPct val="90000"/>
              </a:lnSpc>
              <a:spcBef>
                <a:spcPts val="300"/>
              </a:spcBef>
              <a:spcAft>
                <a:spcPts val="0"/>
              </a:spcAft>
              <a:defRPr/>
            </a:pPr>
            <a:r>
              <a:rPr lang="en-US" altLang="ko-KR" sz="1050" dirty="0">
                <a:solidFill>
                  <a:schemeClr val="tx1">
                    <a:lumMod val="75000"/>
                    <a:lumOff val="25000"/>
                  </a:schemeClr>
                </a:solidFill>
                <a:latin typeface="Arial" panose="020B0604020202020204" pitchFamily="34" charset="0"/>
                <a:cs typeface="Arial" panose="020B0604020202020204" pitchFamily="34" charset="0"/>
              </a:rPr>
              <a:t>Self supporting operation w/ own income from technology &amp; product sales</a:t>
            </a:r>
            <a:r>
              <a:rPr lang="ko-KR" altLang="en-US" sz="1050" dirty="0">
                <a:solidFill>
                  <a:schemeClr val="tx1">
                    <a:lumMod val="75000"/>
                    <a:lumOff val="25000"/>
                  </a:schemeClr>
                </a:solidFill>
                <a:latin typeface="Arial" panose="020B0604020202020204" pitchFamily="34" charset="0"/>
                <a:cs typeface="Arial" panose="020B0604020202020204" pitchFamily="34" charset="0"/>
              </a:rPr>
              <a:t> </a:t>
            </a:r>
          </a:p>
          <a:p>
            <a:pPr marL="85725" indent="-85725" eaLnBrk="1" fontAlgn="auto" hangingPunct="1">
              <a:lnSpc>
                <a:spcPct val="90000"/>
              </a:lnSpc>
              <a:spcBef>
                <a:spcPts val="300"/>
              </a:spcBef>
              <a:spcAft>
                <a:spcPts val="0"/>
              </a:spcAft>
              <a:defRPr/>
            </a:pPr>
            <a:r>
              <a:rPr lang="en-US" altLang="ko-KR" sz="1050" dirty="0">
                <a:solidFill>
                  <a:schemeClr val="tx1">
                    <a:lumMod val="75000"/>
                    <a:lumOff val="25000"/>
                  </a:schemeClr>
                </a:solidFill>
                <a:latin typeface="Arial" panose="020B0604020202020204" pitchFamily="34" charset="0"/>
                <a:cs typeface="Arial" panose="020B0604020202020204" pitchFamily="34" charset="0"/>
              </a:rPr>
              <a:t>Becomes a global leading photonic integrated circuit manufacturer</a:t>
            </a:r>
            <a:endParaRPr lang="ko-KR" altLang="en-US" sz="105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8" name="Picture 2" descr="Electronics 07 00130 g003">
            <a:extLst>
              <a:ext uri="{FF2B5EF4-FFF2-40B4-BE49-F238E27FC236}">
                <a16:creationId xmlns:a16="http://schemas.microsoft.com/office/drawing/2014/main" id="{ACF73F45-8A7C-B938-6AED-DE6A2722305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34413" y="3092579"/>
            <a:ext cx="1387187" cy="515971"/>
          </a:xfrm>
          <a:prstGeom prst="rect">
            <a:avLst/>
          </a:prstGeom>
          <a:solidFill>
            <a:srgbClr val="00B050"/>
          </a:solidFill>
          <a:ln w="28575">
            <a:noFill/>
          </a:ln>
        </p:spPr>
      </p:pic>
      <p:pic>
        <p:nvPicPr>
          <p:cNvPr id="21" name="Picture 2" descr="삼성전자, 구미사업장에 4번째 확진자 발생 - Korea IT Times">
            <a:extLst>
              <a:ext uri="{FF2B5EF4-FFF2-40B4-BE49-F238E27FC236}">
                <a16:creationId xmlns:a16="http://schemas.microsoft.com/office/drawing/2014/main" id="{ED7544AA-11E3-9D6F-586A-A672C54AD55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66896" y="1576774"/>
            <a:ext cx="465556" cy="230050"/>
          </a:xfrm>
          <a:prstGeom prst="rect">
            <a:avLst/>
          </a:prstGeom>
          <a:noFill/>
          <a:extLst>
            <a:ext uri="{909E8E84-426E-40DD-AFC4-6F175D3DCCD1}">
              <a14:hiddenFill xmlns:a14="http://schemas.microsoft.com/office/drawing/2010/main">
                <a:solidFill>
                  <a:srgbClr val="FFFFFF"/>
                </a:solidFill>
              </a14:hiddenFill>
            </a:ext>
          </a:extLst>
        </p:spPr>
      </p:pic>
      <p:pic>
        <p:nvPicPr>
          <p:cNvPr id="37" name="그림 36">
            <a:extLst>
              <a:ext uri="{FF2B5EF4-FFF2-40B4-BE49-F238E27FC236}">
                <a16:creationId xmlns:a16="http://schemas.microsoft.com/office/drawing/2014/main" id="{2D66F636-C6EC-D121-AD1E-A208761B7883}"/>
              </a:ext>
            </a:extLst>
          </p:cNvPr>
          <p:cNvPicPr>
            <a:picLocks noChangeAspect="1"/>
          </p:cNvPicPr>
          <p:nvPr/>
        </p:nvPicPr>
        <p:blipFill>
          <a:blip r:embed="rId12"/>
          <a:stretch>
            <a:fillRect/>
          </a:stretch>
        </p:blipFill>
        <p:spPr>
          <a:xfrm>
            <a:off x="6697830" y="1613990"/>
            <a:ext cx="239880" cy="159051"/>
          </a:xfrm>
          <a:prstGeom prst="rect">
            <a:avLst/>
          </a:prstGeom>
        </p:spPr>
      </p:pic>
      <p:pic>
        <p:nvPicPr>
          <p:cNvPr id="39" name="그림 38">
            <a:extLst>
              <a:ext uri="{FF2B5EF4-FFF2-40B4-BE49-F238E27FC236}">
                <a16:creationId xmlns:a16="http://schemas.microsoft.com/office/drawing/2014/main" id="{DEFD4F07-3B8A-21CB-7781-268D4755E118}"/>
              </a:ext>
            </a:extLst>
          </p:cNvPr>
          <p:cNvPicPr>
            <a:picLocks noChangeAspect="1"/>
          </p:cNvPicPr>
          <p:nvPr/>
        </p:nvPicPr>
        <p:blipFill>
          <a:blip r:embed="rId13"/>
          <a:stretch>
            <a:fillRect/>
          </a:stretch>
        </p:blipFill>
        <p:spPr>
          <a:xfrm>
            <a:off x="6656084" y="1810601"/>
            <a:ext cx="344146" cy="179117"/>
          </a:xfrm>
          <a:prstGeom prst="rect">
            <a:avLst/>
          </a:prstGeom>
        </p:spPr>
      </p:pic>
      <p:sp>
        <p:nvSpPr>
          <p:cNvPr id="40" name="TextBox 39">
            <a:extLst>
              <a:ext uri="{FF2B5EF4-FFF2-40B4-BE49-F238E27FC236}">
                <a16:creationId xmlns:a16="http://schemas.microsoft.com/office/drawing/2014/main" id="{FA323464-38BB-1E03-45C8-C67D6EEF14E3}"/>
              </a:ext>
            </a:extLst>
          </p:cNvPr>
          <p:cNvSpPr txBox="1"/>
          <p:nvPr/>
        </p:nvSpPr>
        <p:spPr>
          <a:xfrm>
            <a:off x="7000231" y="1515883"/>
            <a:ext cx="1181842" cy="517578"/>
          </a:xfrm>
          <a:prstGeom prst="rect">
            <a:avLst/>
          </a:prstGeom>
          <a:noFill/>
        </p:spPr>
        <p:txBody>
          <a:bodyPr wrap="square" rtlCol="0">
            <a:spAutoFit/>
          </a:bodyPr>
          <a:lstStyle/>
          <a:p>
            <a:pPr marL="87313" indent="-87313">
              <a:lnSpc>
                <a:spcPct val="90000"/>
              </a:lnSpc>
              <a:spcBef>
                <a:spcPts val="200"/>
              </a:spcBef>
              <a:buFont typeface="Arial" panose="020B0604020202020204" pitchFamily="34" charset="0"/>
              <a:buChar char="•"/>
            </a:pPr>
            <a:r>
              <a:rPr lang="en-US" altLang="ko-KR" sz="900" b="1" dirty="0">
                <a:solidFill>
                  <a:schemeClr val="tx1">
                    <a:lumMod val="50000"/>
                    <a:lumOff val="50000"/>
                  </a:schemeClr>
                </a:solidFill>
                <a:latin typeface="Arial" panose="020B0604020202020204" pitchFamily="34" charset="0"/>
                <a:cs typeface="Arial" panose="020B0604020202020204" pitchFamily="34" charset="0"/>
              </a:rPr>
              <a:t>Technology sale </a:t>
            </a:r>
          </a:p>
          <a:p>
            <a:pPr>
              <a:lnSpc>
                <a:spcPct val="90000"/>
              </a:lnSpc>
              <a:spcBef>
                <a:spcPts val="200"/>
              </a:spcBef>
            </a:pPr>
            <a:r>
              <a:rPr lang="en-US" altLang="ko-KR" sz="900" b="1" dirty="0">
                <a:solidFill>
                  <a:schemeClr val="tx1">
                    <a:lumMod val="50000"/>
                    <a:lumOff val="50000"/>
                  </a:schemeClr>
                </a:solidFill>
                <a:latin typeface="Arial" panose="020B0604020202020204" pitchFamily="34" charset="0"/>
                <a:cs typeface="Arial" panose="020B0604020202020204" pitchFamily="34" charset="0"/>
              </a:rPr>
              <a:t>    or</a:t>
            </a:r>
            <a:r>
              <a:rPr lang="ko-KR" altLang="en-US" sz="900" b="1" dirty="0">
                <a:solidFill>
                  <a:schemeClr val="tx1">
                    <a:lumMod val="50000"/>
                    <a:lumOff val="50000"/>
                  </a:schemeClr>
                </a:solidFill>
                <a:latin typeface="Arial" panose="020B0604020202020204" pitchFamily="34" charset="0"/>
                <a:cs typeface="Arial" panose="020B0604020202020204" pitchFamily="34" charset="0"/>
              </a:rPr>
              <a:t> </a:t>
            </a:r>
            <a:r>
              <a:rPr lang="en-US" altLang="ko-KR" sz="900" b="1" dirty="0">
                <a:solidFill>
                  <a:schemeClr val="tx1">
                    <a:lumMod val="50000"/>
                    <a:lumOff val="50000"/>
                  </a:schemeClr>
                </a:solidFill>
                <a:latin typeface="Arial" panose="020B0604020202020204" pitchFamily="34" charset="0"/>
                <a:cs typeface="Arial" panose="020B0604020202020204" pitchFamily="34" charset="0"/>
              </a:rPr>
              <a:t>M&amp;A</a:t>
            </a:r>
          </a:p>
          <a:p>
            <a:pPr marL="87313" indent="-87313">
              <a:lnSpc>
                <a:spcPct val="90000"/>
              </a:lnSpc>
              <a:spcBef>
                <a:spcPts val="200"/>
              </a:spcBef>
              <a:buFont typeface="Arial" panose="020B0604020202020204" pitchFamily="34" charset="0"/>
              <a:buChar char="•"/>
            </a:pPr>
            <a:r>
              <a:rPr lang="en-US" altLang="ko-KR" sz="900" b="1" dirty="0">
                <a:solidFill>
                  <a:schemeClr val="tx1">
                    <a:lumMod val="50000"/>
                    <a:lumOff val="50000"/>
                  </a:schemeClr>
                </a:solidFill>
                <a:latin typeface="Arial" panose="020B0604020202020204" pitchFamily="34" charset="0"/>
                <a:cs typeface="Arial" panose="020B0604020202020204" pitchFamily="34" charset="0"/>
              </a:rPr>
              <a:t>Product sales</a:t>
            </a:r>
            <a:endParaRPr lang="ko-KR" altLang="en-US" sz="9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그림 1">
            <a:extLst>
              <a:ext uri="{FF2B5EF4-FFF2-40B4-BE49-F238E27FC236}">
                <a16:creationId xmlns:a16="http://schemas.microsoft.com/office/drawing/2014/main" id="{2DDC3A9F-00F5-8870-FB2F-2F8E0A1E73DA}"/>
              </a:ext>
            </a:extLst>
          </p:cNvPr>
          <p:cNvPicPr>
            <a:picLocks noChangeAspect="1"/>
          </p:cNvPicPr>
          <p:nvPr/>
        </p:nvPicPr>
        <p:blipFill>
          <a:blip r:embed="rId14"/>
          <a:stretch>
            <a:fillRect/>
          </a:stretch>
        </p:blipFill>
        <p:spPr>
          <a:xfrm>
            <a:off x="2383944" y="3331224"/>
            <a:ext cx="701218" cy="393726"/>
          </a:xfrm>
          <a:prstGeom prst="rect">
            <a:avLst/>
          </a:prstGeom>
        </p:spPr>
      </p:pic>
      <p:sp>
        <p:nvSpPr>
          <p:cNvPr id="16" name="모서리가 둥근 직사각형 48">
            <a:extLst>
              <a:ext uri="{FF2B5EF4-FFF2-40B4-BE49-F238E27FC236}">
                <a16:creationId xmlns:a16="http://schemas.microsoft.com/office/drawing/2014/main" id="{FE2A0F30-1D97-0F81-499E-517BADF26F25}"/>
              </a:ext>
            </a:extLst>
          </p:cNvPr>
          <p:cNvSpPr/>
          <p:nvPr/>
        </p:nvSpPr>
        <p:spPr>
          <a:xfrm>
            <a:off x="2876051" y="2648270"/>
            <a:ext cx="2105768" cy="251389"/>
          </a:xfrm>
          <a:prstGeom prst="roundRect">
            <a:avLst>
              <a:gd name="adj" fmla="val 7645"/>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latin typeface="Arial" panose="020B0604020202020204" pitchFamily="34" charset="0"/>
              <a:cs typeface="Arial" panose="020B0604020202020204" pitchFamily="34" charset="0"/>
            </a:endParaRPr>
          </a:p>
        </p:txBody>
      </p:sp>
      <p:sp>
        <p:nvSpPr>
          <p:cNvPr id="41" name="직사각형 40">
            <a:extLst>
              <a:ext uri="{FF2B5EF4-FFF2-40B4-BE49-F238E27FC236}">
                <a16:creationId xmlns:a16="http://schemas.microsoft.com/office/drawing/2014/main" id="{792B8676-EE48-D5F3-99A7-B994DAB378D0}"/>
              </a:ext>
            </a:extLst>
          </p:cNvPr>
          <p:cNvSpPr/>
          <p:nvPr/>
        </p:nvSpPr>
        <p:spPr>
          <a:xfrm>
            <a:off x="2844000" y="2637686"/>
            <a:ext cx="1745302" cy="268407"/>
          </a:xfrm>
          <a:prstGeom prst="rect">
            <a:avLst/>
          </a:prstGeom>
        </p:spPr>
        <p:txBody>
          <a:bodyPr wrap="square">
            <a:spAutoFit/>
          </a:bodyPr>
          <a:lstStyle/>
          <a:p>
            <a:pPr marL="85725" indent="-85725" eaLnBrk="1" fontAlgn="auto" latinLnBrk="1" hangingPunct="1">
              <a:lnSpc>
                <a:spcPct val="120000"/>
              </a:lnSpc>
              <a:spcBef>
                <a:spcPts val="0"/>
              </a:spcBef>
              <a:spcAft>
                <a:spcPts val="0"/>
              </a:spcAft>
              <a:buFont typeface="Arial" pitchFamily="34" charset="0"/>
              <a:buChar char="•"/>
              <a:defRPr/>
            </a:pP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Optical modulator chip</a:t>
            </a:r>
            <a:endPar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42" name="모서리가 둥근 직사각형 58">
            <a:extLst>
              <a:ext uri="{FF2B5EF4-FFF2-40B4-BE49-F238E27FC236}">
                <a16:creationId xmlns:a16="http://schemas.microsoft.com/office/drawing/2014/main" id="{7B6D960F-D7CE-18AF-6E71-90CC4074C83F}"/>
              </a:ext>
            </a:extLst>
          </p:cNvPr>
          <p:cNvSpPr/>
          <p:nvPr/>
        </p:nvSpPr>
        <p:spPr>
          <a:xfrm>
            <a:off x="5046149" y="2547465"/>
            <a:ext cx="1591499" cy="431867"/>
          </a:xfrm>
          <a:prstGeom prst="roundRect">
            <a:avLst>
              <a:gd name="adj" fmla="val 7645"/>
            </a:avLst>
          </a:prstGeom>
          <a:solidFill>
            <a:srgbClr val="FFFFCC"/>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latin typeface="Arial" panose="020B0604020202020204" pitchFamily="34" charset="0"/>
              <a:cs typeface="Arial" panose="020B0604020202020204" pitchFamily="34" charset="0"/>
            </a:endParaRPr>
          </a:p>
        </p:txBody>
      </p:sp>
      <p:sp>
        <p:nvSpPr>
          <p:cNvPr id="43" name="직사각형 42">
            <a:extLst>
              <a:ext uri="{FF2B5EF4-FFF2-40B4-BE49-F238E27FC236}">
                <a16:creationId xmlns:a16="http://schemas.microsoft.com/office/drawing/2014/main" id="{EE94C114-2A23-D422-A53D-5BBC38A3E1FF}"/>
              </a:ext>
            </a:extLst>
          </p:cNvPr>
          <p:cNvSpPr/>
          <p:nvPr/>
        </p:nvSpPr>
        <p:spPr>
          <a:xfrm>
            <a:off x="5025492" y="2537381"/>
            <a:ext cx="1626577" cy="462306"/>
          </a:xfrm>
          <a:prstGeom prst="rect">
            <a:avLst/>
          </a:prstGeom>
        </p:spPr>
        <p:txBody>
          <a:bodyPr wrap="square">
            <a:spAutoFit/>
          </a:bodyPr>
          <a:lstStyle/>
          <a:p>
            <a:pPr marL="85725" indent="-85725" eaLnBrk="1" fontAlgn="auto" latinLnBrk="1" hangingPunct="1">
              <a:lnSpc>
                <a:spcPct val="120000"/>
              </a:lnSpc>
              <a:spcBef>
                <a:spcPts val="0"/>
              </a:spcBef>
              <a:spcAft>
                <a:spcPts val="0"/>
              </a:spcAft>
              <a:buFont typeface="Arial" pitchFamily="34" charset="0"/>
              <a:buChar char="•"/>
              <a:defRPr/>
            </a:pP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modulator &amp; isolator integration</a:t>
            </a:r>
            <a:endPar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pic>
        <p:nvPicPr>
          <p:cNvPr id="62" name="그림 61">
            <a:extLst>
              <a:ext uri="{FF2B5EF4-FFF2-40B4-BE49-F238E27FC236}">
                <a16:creationId xmlns:a16="http://schemas.microsoft.com/office/drawing/2014/main" id="{78AD0603-4307-B384-12CC-85401DFEFEF0}"/>
              </a:ext>
            </a:extLst>
          </p:cNvPr>
          <p:cNvPicPr>
            <a:picLocks noChangeAspect="1"/>
          </p:cNvPicPr>
          <p:nvPr/>
        </p:nvPicPr>
        <p:blipFill>
          <a:blip r:embed="rId15"/>
          <a:stretch>
            <a:fillRect/>
          </a:stretch>
        </p:blipFill>
        <p:spPr>
          <a:xfrm>
            <a:off x="4169238" y="3498083"/>
            <a:ext cx="877900" cy="225572"/>
          </a:xfrm>
          <a:prstGeom prst="rect">
            <a:avLst/>
          </a:prstGeom>
        </p:spPr>
      </p:pic>
      <p:pic>
        <p:nvPicPr>
          <p:cNvPr id="63" name="그림 62">
            <a:extLst>
              <a:ext uri="{FF2B5EF4-FFF2-40B4-BE49-F238E27FC236}">
                <a16:creationId xmlns:a16="http://schemas.microsoft.com/office/drawing/2014/main" id="{057105DB-60BF-DEFC-5F63-6ACE534D0CE8}"/>
              </a:ext>
            </a:extLst>
          </p:cNvPr>
          <p:cNvPicPr>
            <a:picLocks noChangeAspect="1"/>
          </p:cNvPicPr>
          <p:nvPr/>
        </p:nvPicPr>
        <p:blipFill>
          <a:blip r:embed="rId16"/>
          <a:stretch>
            <a:fillRect/>
          </a:stretch>
        </p:blipFill>
        <p:spPr>
          <a:xfrm>
            <a:off x="5540662" y="3309992"/>
            <a:ext cx="877900" cy="475254"/>
          </a:xfrm>
          <a:prstGeom prst="rect">
            <a:avLst/>
          </a:prstGeom>
        </p:spPr>
      </p:pic>
      <p:sp>
        <p:nvSpPr>
          <p:cNvPr id="22" name="직사각형 21">
            <a:extLst>
              <a:ext uri="{FF2B5EF4-FFF2-40B4-BE49-F238E27FC236}">
                <a16:creationId xmlns:a16="http://schemas.microsoft.com/office/drawing/2014/main" id="{893C0C22-62A9-A950-1C78-8F6CAEC85E32}"/>
              </a:ext>
            </a:extLst>
          </p:cNvPr>
          <p:cNvSpPr/>
          <p:nvPr/>
        </p:nvSpPr>
        <p:spPr>
          <a:xfrm>
            <a:off x="8114400" y="1169445"/>
            <a:ext cx="901621" cy="3151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r>
              <a:rPr lang="en-US" altLang="ko-KR" sz="1100" dirty="0">
                <a:ln>
                  <a:solidFill>
                    <a:schemeClr val="tx1">
                      <a:lumMod val="65000"/>
                      <a:lumOff val="35000"/>
                      <a:alpha val="0"/>
                    </a:schemeClr>
                  </a:solidFill>
                </a:ln>
                <a:latin typeface="Arial" panose="020B0604020202020204" pitchFamily="34" charset="0"/>
                <a:ea typeface="KoPub돋움체 Bold" pitchFamily="2" charset="-127"/>
                <a:cs typeface="Arial" panose="020B0604020202020204" pitchFamily="34" charset="0"/>
              </a:rPr>
              <a:t>Year 2028</a:t>
            </a:r>
            <a:endParaRPr lang="ko-KR" altLang="en-US" sz="1100" dirty="0">
              <a:ln>
                <a:solidFill>
                  <a:schemeClr val="tx1">
                    <a:lumMod val="65000"/>
                    <a:lumOff val="35000"/>
                    <a:alpha val="0"/>
                  </a:schemeClr>
                </a:solidFill>
              </a:ln>
              <a:latin typeface="Arial" panose="020B0604020202020204" pitchFamily="34" charset="0"/>
              <a:ea typeface="KoPub돋움체 Bold" pitchFamily="2" charset="-127"/>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592" y="195750"/>
            <a:ext cx="876137"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Team</a:t>
            </a:r>
          </a:p>
        </p:txBody>
      </p:sp>
      <p:cxnSp>
        <p:nvCxnSpPr>
          <p:cNvPr id="5" name="직선 연결선 4"/>
          <p:cNvCxnSpPr/>
          <p:nvPr/>
        </p:nvCxnSpPr>
        <p:spPr>
          <a:xfrm>
            <a:off x="1322445" y="572484"/>
            <a:ext cx="30" cy="429577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직사각형 16"/>
          <p:cNvSpPr/>
          <p:nvPr/>
        </p:nvSpPr>
        <p:spPr>
          <a:xfrm>
            <a:off x="36000" y="1909588"/>
            <a:ext cx="1183978" cy="253916"/>
          </a:xfrm>
          <a:prstGeom prst="rect">
            <a:avLst/>
          </a:prstGeom>
        </p:spPr>
        <p:txBody>
          <a:bodyPr wrap="square">
            <a:spAutoFit/>
          </a:bodyPr>
          <a:lstStyle/>
          <a:p>
            <a:pPr algn="ctr" eaLnBrk="1" fontAlgn="auto" latinLnBrk="1" hangingPunct="1">
              <a:spcBef>
                <a:spcPts val="0"/>
              </a:spcBef>
              <a:spcAft>
                <a:spcPts val="0"/>
              </a:spcAft>
              <a:defRPr/>
            </a:pPr>
            <a:r>
              <a:rPr lang="en-US" altLang="ko-KR" sz="1050" b="1" dirty="0" err="1">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Kyong</a:t>
            </a:r>
            <a:r>
              <a:rPr lang="en-US" altLang="ko-KR"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 Hon Kim</a:t>
            </a:r>
            <a:endParaRPr lang="ko-KR" altLang="en-US"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endParaRPr>
          </a:p>
        </p:txBody>
      </p:sp>
      <p:sp>
        <p:nvSpPr>
          <p:cNvPr id="18" name="직사각형 17"/>
          <p:cNvSpPr/>
          <p:nvPr/>
        </p:nvSpPr>
        <p:spPr>
          <a:xfrm>
            <a:off x="207955" y="2132689"/>
            <a:ext cx="922047" cy="352661"/>
          </a:xfrm>
          <a:prstGeom prst="rect">
            <a:avLst/>
          </a:prstGeom>
        </p:spPr>
        <p:txBody>
          <a:bodyPr wrap="none">
            <a:spAutoFit/>
          </a:bodyPr>
          <a:lstStyle/>
          <a:p>
            <a:pPr algn="ctr" eaLnBrk="1" fontAlgn="auto" latinLnBrk="1" hangingPunct="1">
              <a:lnSpc>
                <a:spcPct val="110000"/>
              </a:lnSpc>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CEO </a:t>
            </a:r>
          </a:p>
          <a:p>
            <a:pPr algn="ctr" eaLnBrk="1" fontAlgn="auto" latinLnBrk="1" hangingPunct="1">
              <a:lnSpc>
                <a:spcPct val="110000"/>
              </a:lnSpc>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(Ph.D., Physics)</a:t>
            </a:r>
            <a:endParaRPr lang="ko-KR" altLang="en-US"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endParaRPr>
          </a:p>
        </p:txBody>
      </p:sp>
      <p:sp>
        <p:nvSpPr>
          <p:cNvPr id="19" name="직사각형 18"/>
          <p:cNvSpPr/>
          <p:nvPr/>
        </p:nvSpPr>
        <p:spPr>
          <a:xfrm>
            <a:off x="1388008" y="1909588"/>
            <a:ext cx="1013139" cy="253916"/>
          </a:xfrm>
          <a:prstGeom prst="rect">
            <a:avLst/>
          </a:prstGeom>
        </p:spPr>
        <p:txBody>
          <a:bodyPr wrap="square">
            <a:spAutoFit/>
          </a:bodyPr>
          <a:lstStyle/>
          <a:p>
            <a:pPr algn="ctr" eaLnBrk="1" fontAlgn="auto" latinLnBrk="1" hangingPunct="1">
              <a:spcBef>
                <a:spcPts val="0"/>
              </a:spcBef>
              <a:spcAft>
                <a:spcPts val="0"/>
              </a:spcAft>
              <a:defRPr/>
            </a:pPr>
            <a:r>
              <a:rPr lang="en-US" altLang="ko-KR" sz="1050" b="1" dirty="0" err="1">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HanYoul</a:t>
            </a:r>
            <a:r>
              <a:rPr lang="en-US" altLang="ko-KR"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 </a:t>
            </a:r>
            <a:r>
              <a:rPr lang="en-US" altLang="ko-KR" sz="1050" b="1" dirty="0" err="1">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Ryu</a:t>
            </a:r>
            <a:endParaRPr lang="ko-KR" altLang="en-US"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endParaRPr>
          </a:p>
        </p:txBody>
      </p:sp>
      <p:sp>
        <p:nvSpPr>
          <p:cNvPr id="20" name="직사각형 19"/>
          <p:cNvSpPr/>
          <p:nvPr/>
        </p:nvSpPr>
        <p:spPr>
          <a:xfrm>
            <a:off x="1360202" y="2145612"/>
            <a:ext cx="1042273" cy="352661"/>
          </a:xfrm>
          <a:prstGeom prst="rect">
            <a:avLst/>
          </a:prstGeom>
        </p:spPr>
        <p:txBody>
          <a:bodyPr wrap="none">
            <a:spAutoFit/>
          </a:bodyPr>
          <a:lstStyle/>
          <a:p>
            <a:pPr algn="ctr" eaLnBrk="1" fontAlgn="auto" latinLnBrk="1" hangingPunct="1">
              <a:lnSpc>
                <a:spcPct val="110000"/>
              </a:lnSpc>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Technical Director</a:t>
            </a:r>
            <a:r>
              <a:rPr lang="ko-KR" altLang="en-US"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 </a:t>
            </a:r>
            <a:endPar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endParaRPr>
          </a:p>
          <a:p>
            <a:pPr algn="ctr" eaLnBrk="1" fontAlgn="auto" latinLnBrk="1" hangingPunct="1">
              <a:lnSpc>
                <a:spcPct val="110000"/>
              </a:lnSpc>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(Ph.D., Physics)</a:t>
            </a:r>
            <a:endParaRPr lang="ko-KR" altLang="en-US"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endParaRPr>
          </a:p>
        </p:txBody>
      </p:sp>
      <p:sp>
        <p:nvSpPr>
          <p:cNvPr id="21" name="직사각형 20"/>
          <p:cNvSpPr/>
          <p:nvPr/>
        </p:nvSpPr>
        <p:spPr>
          <a:xfrm>
            <a:off x="6516328" y="1909588"/>
            <a:ext cx="1183978" cy="253916"/>
          </a:xfrm>
          <a:prstGeom prst="rect">
            <a:avLst/>
          </a:prstGeom>
        </p:spPr>
        <p:txBody>
          <a:bodyPr wrap="square">
            <a:spAutoFit/>
          </a:bodyPr>
          <a:lstStyle/>
          <a:p>
            <a:pPr algn="ctr" eaLnBrk="1" fontAlgn="auto" latinLnBrk="1" hangingPunct="1">
              <a:spcBef>
                <a:spcPts val="0"/>
              </a:spcBef>
              <a:spcAft>
                <a:spcPts val="0"/>
              </a:spcAft>
              <a:defRPr/>
            </a:pPr>
            <a:r>
              <a:rPr lang="en-US" altLang="ko-KR"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Ji </a:t>
            </a:r>
            <a:r>
              <a:rPr lang="en-US" altLang="ko-KR" sz="1050" b="1" dirty="0" err="1">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Woon</a:t>
            </a:r>
            <a:r>
              <a:rPr lang="en-US" altLang="ko-KR"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 Park</a:t>
            </a:r>
            <a:endParaRPr lang="ko-KR" altLang="en-US"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endParaRPr>
          </a:p>
        </p:txBody>
      </p:sp>
      <p:sp>
        <p:nvSpPr>
          <p:cNvPr id="22" name="직사각형 21"/>
          <p:cNvSpPr/>
          <p:nvPr/>
        </p:nvSpPr>
        <p:spPr>
          <a:xfrm>
            <a:off x="6738955" y="2194139"/>
            <a:ext cx="745717" cy="217239"/>
          </a:xfrm>
          <a:prstGeom prst="rect">
            <a:avLst/>
          </a:prstGeom>
        </p:spPr>
        <p:txBody>
          <a:bodyPr wrap="none">
            <a:spAutoFit/>
          </a:bodyPr>
          <a:lstStyle/>
          <a:p>
            <a:pPr algn="ctr" eaLnBrk="1" fontAlgn="auto" latinLnBrk="1" hangingPunct="1">
              <a:lnSpc>
                <a:spcPct val="110000"/>
              </a:lnSpc>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Researcher</a:t>
            </a:r>
            <a:r>
              <a:rPr lang="ko-KR" altLang="en-US"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 </a:t>
            </a:r>
          </a:p>
        </p:txBody>
      </p:sp>
      <p:cxnSp>
        <p:nvCxnSpPr>
          <p:cNvPr id="27" name="직선 연결선 26"/>
          <p:cNvCxnSpPr/>
          <p:nvPr/>
        </p:nvCxnSpPr>
        <p:spPr>
          <a:xfrm>
            <a:off x="112044" y="2479223"/>
            <a:ext cx="1053467" cy="0"/>
          </a:xfrm>
          <a:prstGeom prst="line">
            <a:avLst/>
          </a:prstGeom>
          <a:ln w="38100" cap="rnd">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33" name="직사각형 32"/>
          <p:cNvSpPr/>
          <p:nvPr/>
        </p:nvSpPr>
        <p:spPr>
          <a:xfrm>
            <a:off x="36000" y="2485350"/>
            <a:ext cx="1266353" cy="2409634"/>
          </a:xfrm>
          <a:prstGeom prst="rect">
            <a:avLst/>
          </a:prstGeom>
        </p:spPr>
        <p:txBody>
          <a:bodyPr wrap="square">
            <a:spAutoFit/>
          </a:bodyPr>
          <a:lstStyle/>
          <a:p>
            <a:pPr eaLnBrk="1" fontAlgn="auto" hangingPunct="1">
              <a:lnSpc>
                <a:spcPct val="105000"/>
              </a:lnSpc>
              <a:spcBef>
                <a:spcPts val="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Laser development for spaceborne lidars in NASA</a:t>
            </a:r>
          </a:p>
          <a:p>
            <a:pPr eaLnBrk="1" fontAlgn="auto" hangingPunct="1">
              <a:lnSpc>
                <a:spcPct val="105000"/>
              </a:lnSpc>
              <a:spcBef>
                <a:spcPts val="0"/>
              </a:spcBef>
              <a:spcAft>
                <a:spcPts val="0"/>
              </a:spcAft>
              <a:defRPr/>
            </a:pPr>
            <a:endParaRPr lang="en-US" altLang="ko-KR" sz="20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a:p>
            <a:pPr eaLnBrk="1" fontAlgn="auto" hangingPunct="1">
              <a:lnSpc>
                <a:spcPct val="105000"/>
              </a:lnSpc>
              <a:spcBef>
                <a:spcPts val="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Director, Optical communications devices at ETRI / National R&amp;D project planning member</a:t>
            </a:r>
          </a:p>
          <a:p>
            <a:pPr eaLnBrk="1" fontAlgn="auto" hangingPunct="1">
              <a:lnSpc>
                <a:spcPct val="105000"/>
              </a:lnSpc>
              <a:spcBef>
                <a:spcPts val="0"/>
              </a:spcBef>
              <a:spcAft>
                <a:spcPts val="0"/>
              </a:spcAft>
              <a:defRPr/>
            </a:pPr>
            <a:endParaRPr lang="en-US" altLang="ko-KR" sz="30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a:p>
            <a:pPr eaLnBrk="1" fontAlgn="auto" hangingPunct="1">
              <a:lnSpc>
                <a:spcPct val="105000"/>
              </a:lnSpc>
              <a:spcBef>
                <a:spcPts val="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Former professor of Physics, </a:t>
            </a:r>
            <a:r>
              <a:rPr lang="en-US" altLang="ko-KR" sz="850" dirty="0" err="1">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Inha</a:t>
            </a: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Univ.</a:t>
            </a:r>
            <a:r>
              <a:rPr lang="ko-KR" altLang="en-US"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a:t>
            </a: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&gt;15 years R&amp;D in silicon photonics devices</a:t>
            </a:r>
          </a:p>
          <a:p>
            <a:pPr eaLnBrk="1" fontAlgn="auto" hangingPunct="1">
              <a:lnSpc>
                <a:spcPct val="105000"/>
              </a:lnSpc>
              <a:spcBef>
                <a:spcPts val="0"/>
              </a:spcBef>
              <a:spcAft>
                <a:spcPts val="0"/>
              </a:spcAft>
              <a:defRPr/>
            </a:pPr>
            <a:endParaRPr lang="en-US" altLang="ko-KR" sz="30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a:p>
            <a:pPr eaLnBrk="1" fontAlgn="auto" hangingPunct="1">
              <a:lnSpc>
                <a:spcPct val="105000"/>
              </a:lnSpc>
              <a:spcBef>
                <a:spcPts val="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Optical diode chip development over 10 years</a:t>
            </a:r>
          </a:p>
        </p:txBody>
      </p:sp>
      <p:sp>
        <p:nvSpPr>
          <p:cNvPr id="34" name="직사각형 33"/>
          <p:cNvSpPr/>
          <p:nvPr/>
        </p:nvSpPr>
        <p:spPr>
          <a:xfrm>
            <a:off x="1279275" y="2536977"/>
            <a:ext cx="1340970" cy="1961819"/>
          </a:xfrm>
          <a:prstGeom prst="rect">
            <a:avLst/>
          </a:prstGeom>
        </p:spPr>
        <p:txBody>
          <a:bodyPr wrap="square">
            <a:spAutoFit/>
          </a:bodyPr>
          <a:lstStyle/>
          <a:p>
            <a:pPr eaLnBrk="1" fontAlgn="auto" hangingPunct="1">
              <a:lnSpc>
                <a:spcPct val="105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Semiconductor photonic device at NTT Basic Lab., Japan</a:t>
            </a:r>
          </a:p>
          <a:p>
            <a:pPr eaLnBrk="1" fontAlgn="auto" hangingPunct="1">
              <a:lnSpc>
                <a:spcPct val="105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Display and semiconductor devices at Samsung R&amp;D Institute</a:t>
            </a:r>
          </a:p>
          <a:p>
            <a:pPr eaLnBrk="1" fontAlgn="auto" hangingPunct="1">
              <a:lnSpc>
                <a:spcPct val="105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Over 10 years R&amp;D on integrated optical waveguide devices.</a:t>
            </a:r>
          </a:p>
          <a:p>
            <a:pPr eaLnBrk="1" fontAlgn="auto" hangingPunct="1">
              <a:lnSpc>
                <a:spcPct val="105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Director of photonic integrated circuit design</a:t>
            </a:r>
          </a:p>
        </p:txBody>
      </p:sp>
      <p:sp>
        <p:nvSpPr>
          <p:cNvPr id="35" name="직사각형 34"/>
          <p:cNvSpPr/>
          <p:nvPr/>
        </p:nvSpPr>
        <p:spPr>
          <a:xfrm>
            <a:off x="6563737" y="2528550"/>
            <a:ext cx="1136508" cy="1121204"/>
          </a:xfrm>
          <a:prstGeom prst="rect">
            <a:avLst/>
          </a:prstGeom>
        </p:spPr>
        <p:txBody>
          <a:bodyPr wrap="square">
            <a:spAutoFit/>
          </a:bodyPr>
          <a:lstStyle/>
          <a:p>
            <a:pPr>
              <a:lnSpc>
                <a:spcPct val="105000"/>
              </a:lnSpc>
              <a:spcBef>
                <a:spcPts val="600"/>
              </a:spcBef>
              <a:defRPr/>
            </a:pPr>
            <a:r>
              <a:rPr kumimoji="1" lang="en-US" altLang="ko-KR" sz="850" dirty="0">
                <a:solidFill>
                  <a:schemeClr val="tx1">
                    <a:lumMod val="65000"/>
                    <a:lumOff val="35000"/>
                  </a:schemeClr>
                </a:solidFill>
                <a:latin typeface="Arial" panose="020B0604020202020204" pitchFamily="34" charset="0"/>
                <a:ea typeface="KoPub돋움체 Medium" panose="00000600000000000000" pitchFamily="2" charset="-127"/>
                <a:cs typeface="Arial" panose="020B0604020202020204" pitchFamily="34" charset="0"/>
              </a:rPr>
              <a:t>Development of magneto-optic materials.</a:t>
            </a:r>
          </a:p>
          <a:p>
            <a:pPr>
              <a:lnSpc>
                <a:spcPct val="105000"/>
              </a:lnSpc>
              <a:spcBef>
                <a:spcPts val="600"/>
              </a:spcBef>
              <a:defRPr/>
            </a:pPr>
            <a:r>
              <a:rPr kumimoji="1" lang="en-US" altLang="ko-KR" sz="850" dirty="0">
                <a:solidFill>
                  <a:schemeClr val="tx1">
                    <a:lumMod val="65000"/>
                    <a:lumOff val="35000"/>
                  </a:schemeClr>
                </a:solidFill>
                <a:latin typeface="Arial" panose="020B0604020202020204" pitchFamily="34" charset="0"/>
                <a:ea typeface="KoPub돋움체 Medium" panose="00000600000000000000" pitchFamily="2" charset="-127"/>
                <a:cs typeface="Arial" panose="020B0604020202020204" pitchFamily="34" charset="0"/>
              </a:rPr>
              <a:t>Characterization of magneto-optic films for optical diode chips</a:t>
            </a:r>
          </a:p>
        </p:txBody>
      </p:sp>
      <p:sp>
        <p:nvSpPr>
          <p:cNvPr id="2" name="슬라이드 번호 개체 틀 1"/>
          <p:cNvSpPr>
            <a:spLocks noGrp="1"/>
          </p:cNvSpPr>
          <p:nvPr>
            <p:ph type="sldNum" sz="quarter" idx="12"/>
          </p:nvPr>
        </p:nvSpPr>
        <p:spPr>
          <a:xfrm>
            <a:off x="8762400" y="4904550"/>
            <a:ext cx="355125" cy="172800"/>
          </a:xfrm>
        </p:spPr>
        <p:txBody>
          <a:bodyPr/>
          <a:lstStyle/>
          <a:p>
            <a:pPr>
              <a:defRPr/>
            </a:pPr>
            <a:fld id="{7F391977-49C2-4C0B-9DF3-2F12A1D14A92}" type="slidenum">
              <a:rPr lang="ko-KR" altLang="en-US" smtClean="0">
                <a:latin typeface="Arial" panose="020B0604020202020204" pitchFamily="34" charset="0"/>
                <a:cs typeface="Arial" panose="020B0604020202020204" pitchFamily="34" charset="0"/>
              </a:rPr>
              <a:pPr>
                <a:defRPr/>
              </a:pPr>
              <a:t>11</a:t>
            </a:fld>
            <a:endParaRPr lang="ko-KR" altLang="en-US">
              <a:latin typeface="Arial" panose="020B0604020202020204" pitchFamily="34" charset="0"/>
              <a:cs typeface="Arial" panose="020B0604020202020204" pitchFamily="34" charset="0"/>
            </a:endParaRPr>
          </a:p>
        </p:txBody>
      </p:sp>
      <p:pic>
        <p:nvPicPr>
          <p:cNvPr id="9" name="그림 8"/>
          <p:cNvPicPr>
            <a:picLocks noChangeAspect="1"/>
          </p:cNvPicPr>
          <p:nvPr/>
        </p:nvPicPr>
        <p:blipFill>
          <a:blip r:embed="rId3"/>
          <a:stretch>
            <a:fillRect/>
          </a:stretch>
        </p:blipFill>
        <p:spPr>
          <a:xfrm>
            <a:off x="1395610" y="675755"/>
            <a:ext cx="964424" cy="1255985"/>
          </a:xfrm>
          <a:prstGeom prst="rect">
            <a:avLst/>
          </a:prstGeom>
        </p:spPr>
      </p:pic>
      <p:sp>
        <p:nvSpPr>
          <p:cNvPr id="51" name="직사각형 50"/>
          <p:cNvSpPr/>
          <p:nvPr/>
        </p:nvSpPr>
        <p:spPr>
          <a:xfrm>
            <a:off x="2685655" y="1909588"/>
            <a:ext cx="1064627" cy="253916"/>
          </a:xfrm>
          <a:prstGeom prst="rect">
            <a:avLst/>
          </a:prstGeom>
        </p:spPr>
        <p:txBody>
          <a:bodyPr wrap="square">
            <a:spAutoFit/>
          </a:bodyPr>
          <a:lstStyle/>
          <a:p>
            <a:pPr algn="ctr" eaLnBrk="1" fontAlgn="auto" latinLnBrk="1" hangingPunct="1">
              <a:spcBef>
                <a:spcPts val="0"/>
              </a:spcBef>
              <a:spcAft>
                <a:spcPts val="0"/>
              </a:spcAft>
              <a:defRPr/>
            </a:pPr>
            <a:r>
              <a:rPr lang="en-US" altLang="ko-KR" sz="1050" b="1" dirty="0" err="1">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Kyu</a:t>
            </a:r>
            <a:r>
              <a:rPr lang="en-US" altLang="ko-KR"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-Tae Lee</a:t>
            </a:r>
            <a:endParaRPr lang="ko-KR" altLang="en-US"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endParaRPr>
          </a:p>
        </p:txBody>
      </p:sp>
      <p:sp>
        <p:nvSpPr>
          <p:cNvPr id="52" name="직사각형 51"/>
          <p:cNvSpPr/>
          <p:nvPr/>
        </p:nvSpPr>
        <p:spPr>
          <a:xfrm>
            <a:off x="2624646" y="2126562"/>
            <a:ext cx="1226618" cy="352661"/>
          </a:xfrm>
          <a:prstGeom prst="rect">
            <a:avLst/>
          </a:prstGeom>
        </p:spPr>
        <p:txBody>
          <a:bodyPr wrap="none">
            <a:spAutoFit/>
          </a:bodyPr>
          <a:lstStyle/>
          <a:p>
            <a:pPr algn="ctr" eaLnBrk="1" fontAlgn="auto" latinLnBrk="1" hangingPunct="1">
              <a:lnSpc>
                <a:spcPct val="110000"/>
              </a:lnSpc>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Technical Co-director</a:t>
            </a:r>
            <a:r>
              <a:rPr lang="ko-KR" altLang="en-US"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 </a:t>
            </a:r>
            <a:endPar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endParaRPr>
          </a:p>
          <a:p>
            <a:pPr algn="ctr" eaLnBrk="1" fontAlgn="auto" latinLnBrk="1" hangingPunct="1">
              <a:lnSpc>
                <a:spcPct val="110000"/>
              </a:lnSpc>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(Ph.D., Electrical Eng.)</a:t>
            </a:r>
            <a:endParaRPr lang="ko-KR" altLang="en-US"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endParaRPr>
          </a:p>
        </p:txBody>
      </p:sp>
      <p:sp>
        <p:nvSpPr>
          <p:cNvPr id="53" name="직사각형 52"/>
          <p:cNvSpPr/>
          <p:nvPr/>
        </p:nvSpPr>
        <p:spPr>
          <a:xfrm>
            <a:off x="2581446" y="2536977"/>
            <a:ext cx="1289829" cy="2245999"/>
          </a:xfrm>
          <a:prstGeom prst="rect">
            <a:avLst/>
          </a:prstGeom>
        </p:spPr>
        <p:txBody>
          <a:bodyPr wrap="square">
            <a:spAutoFit/>
          </a:bodyPr>
          <a:lstStyle/>
          <a:p>
            <a:pPr eaLnBrk="1" fontAlgn="auto" hangingPunct="1">
              <a:lnSpc>
                <a:spcPct val="105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Nano optics and semiconductor photonic device R&amp;Ds at Univ. of Michigan and at Univ. of Illinois</a:t>
            </a:r>
            <a:endParaRPr lang="ko-KR" altLang="en-US"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a:p>
            <a:pPr eaLnBrk="1" fontAlgn="auto" hangingPunct="1">
              <a:lnSpc>
                <a:spcPct val="105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Nano-optics and optical system R&amp;D at Toyota USA Research Center</a:t>
            </a:r>
            <a:endParaRPr lang="ko-KR" altLang="en-US"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a:p>
            <a:pPr eaLnBrk="1" fontAlgn="auto" hangingPunct="1">
              <a:lnSpc>
                <a:spcPct val="105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Assistant professor of Physics, </a:t>
            </a:r>
            <a:r>
              <a:rPr lang="en-US" altLang="ko-KR" sz="850" dirty="0" err="1">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Inha</a:t>
            </a: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Univ./ Optical thin film R&amp;D</a:t>
            </a:r>
            <a:endParaRPr lang="ko-KR" altLang="en-US"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a:p>
            <a:pPr eaLnBrk="1" fontAlgn="auto" hangingPunct="1">
              <a:lnSpc>
                <a:spcPct val="105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Lead thin film and waveguide research</a:t>
            </a:r>
          </a:p>
        </p:txBody>
      </p:sp>
      <p:pic>
        <p:nvPicPr>
          <p:cNvPr id="32" name="그림 31"/>
          <p:cNvPicPr>
            <a:picLocks noChangeAspect="1"/>
          </p:cNvPicPr>
          <p:nvPr/>
        </p:nvPicPr>
        <p:blipFill>
          <a:blip r:embed="rId4"/>
          <a:stretch>
            <a:fillRect/>
          </a:stretch>
        </p:blipFill>
        <p:spPr>
          <a:xfrm>
            <a:off x="191246" y="687476"/>
            <a:ext cx="967954" cy="1244264"/>
          </a:xfrm>
          <a:prstGeom prst="rect">
            <a:avLst/>
          </a:prstGeom>
        </p:spPr>
      </p:pic>
      <p:pic>
        <p:nvPicPr>
          <p:cNvPr id="58" name="그림 57" descr="사람, 정장, 남자, 의류이(가) 표시된 사진&#10;&#10;자동 생성된 설명">
            <a:extLst>
              <a:ext uri="{FF2B5EF4-FFF2-40B4-BE49-F238E27FC236}">
                <a16:creationId xmlns:a16="http://schemas.microsoft.com/office/drawing/2014/main" id="{40636D6D-1169-41B0-A1AD-6F82C6BD75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0222"/>
          <a:stretch/>
        </p:blipFill>
        <p:spPr>
          <a:xfrm>
            <a:off x="2683015" y="711498"/>
            <a:ext cx="1092545" cy="1220242"/>
          </a:xfrm>
          <a:prstGeom prst="rect">
            <a:avLst/>
          </a:prstGeom>
        </p:spPr>
      </p:pic>
      <p:cxnSp>
        <p:nvCxnSpPr>
          <p:cNvPr id="63" name="직선 연결선 62"/>
          <p:cNvCxnSpPr/>
          <p:nvPr/>
        </p:nvCxnSpPr>
        <p:spPr>
          <a:xfrm flipV="1">
            <a:off x="1391387" y="2480066"/>
            <a:ext cx="1054288" cy="18207"/>
          </a:xfrm>
          <a:prstGeom prst="line">
            <a:avLst/>
          </a:prstGeom>
          <a:ln w="38100" cap="rnd">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직선 연결선 63"/>
          <p:cNvCxnSpPr/>
          <p:nvPr/>
        </p:nvCxnSpPr>
        <p:spPr>
          <a:xfrm flipV="1">
            <a:off x="2664953" y="2480066"/>
            <a:ext cx="1135706" cy="1010"/>
          </a:xfrm>
          <a:prstGeom prst="line">
            <a:avLst/>
          </a:prstGeom>
          <a:ln w="38100" cap="rnd">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7" name="직선 연결선 66"/>
          <p:cNvCxnSpPr/>
          <p:nvPr/>
        </p:nvCxnSpPr>
        <p:spPr>
          <a:xfrm flipV="1">
            <a:off x="7758545" y="2480066"/>
            <a:ext cx="1039939" cy="1010"/>
          </a:xfrm>
          <a:prstGeom prst="line">
            <a:avLst/>
          </a:prstGeom>
          <a:ln w="38100" cap="rnd">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70" name="직사각형 69"/>
          <p:cNvSpPr/>
          <p:nvPr/>
        </p:nvSpPr>
        <p:spPr>
          <a:xfrm>
            <a:off x="7755105" y="1889881"/>
            <a:ext cx="1265179" cy="253916"/>
          </a:xfrm>
          <a:prstGeom prst="rect">
            <a:avLst/>
          </a:prstGeom>
        </p:spPr>
        <p:txBody>
          <a:bodyPr wrap="square">
            <a:spAutoFit/>
          </a:bodyPr>
          <a:lstStyle/>
          <a:p>
            <a:pPr algn="ctr" eaLnBrk="1" fontAlgn="auto" latinLnBrk="1" hangingPunct="1">
              <a:spcBef>
                <a:spcPts val="0"/>
              </a:spcBef>
              <a:spcAft>
                <a:spcPts val="0"/>
              </a:spcAft>
              <a:defRPr/>
            </a:pPr>
            <a:r>
              <a:rPr lang="en-US" altLang="ko-KR"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Hyo-Seung Park</a:t>
            </a:r>
            <a:endParaRPr lang="ko-KR" altLang="en-US"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endParaRPr>
          </a:p>
        </p:txBody>
      </p:sp>
      <p:sp>
        <p:nvSpPr>
          <p:cNvPr id="71" name="Rectangle 1"/>
          <p:cNvSpPr>
            <a:spLocks noChangeArrowheads="1"/>
          </p:cNvSpPr>
          <p:nvPr/>
        </p:nvSpPr>
        <p:spPr bwMode="auto">
          <a:xfrm>
            <a:off x="7768800" y="2528550"/>
            <a:ext cx="1318708" cy="1121204"/>
          </a:xfrm>
          <a:prstGeom prst="rect">
            <a:avLst/>
          </a:prstGeom>
          <a:noFill/>
          <a:ln w="9525">
            <a:noFill/>
            <a:miter lim="800000"/>
            <a:headEnd/>
            <a:tailEnd/>
          </a:ln>
          <a:effectLst/>
        </p:spPr>
        <p:txBody>
          <a:bodyPr wrap="square" anchor="ctr">
            <a:spAutoFit/>
          </a:bodyPr>
          <a:lstStyle/>
          <a:p>
            <a:pPr>
              <a:lnSpc>
                <a:spcPct val="105000"/>
              </a:lnSpc>
              <a:spcBef>
                <a:spcPts val="600"/>
              </a:spcBef>
              <a:defRPr/>
            </a:pPr>
            <a:r>
              <a:rPr kumimoji="1" lang="en-US" altLang="ko-KR" sz="850" dirty="0">
                <a:solidFill>
                  <a:schemeClr val="tx1">
                    <a:lumMod val="65000"/>
                    <a:lumOff val="35000"/>
                  </a:schemeClr>
                </a:solidFill>
                <a:latin typeface="Arial" panose="020B0604020202020204" pitchFamily="34" charset="0"/>
                <a:ea typeface="KoPub돋움체 Medium" panose="00000600000000000000" pitchFamily="2" charset="-127"/>
                <a:cs typeface="Arial" panose="020B0604020202020204" pitchFamily="34" charset="0"/>
              </a:rPr>
              <a:t>Optical characterization of magneto-optic thin films and design of silicon waveguide devices</a:t>
            </a:r>
          </a:p>
          <a:p>
            <a:pPr>
              <a:lnSpc>
                <a:spcPct val="105000"/>
              </a:lnSpc>
              <a:spcBef>
                <a:spcPts val="600"/>
              </a:spcBef>
              <a:defRPr/>
            </a:pPr>
            <a:r>
              <a:rPr kumimoji="1" lang="en-US" altLang="ko-KR" sz="850" dirty="0">
                <a:solidFill>
                  <a:schemeClr val="tx1">
                    <a:lumMod val="65000"/>
                    <a:lumOff val="35000"/>
                  </a:schemeClr>
                </a:solidFill>
                <a:latin typeface="Arial" panose="020B0604020202020204" pitchFamily="34" charset="0"/>
                <a:ea typeface="KoPub돋움체 Medium" panose="00000600000000000000" pitchFamily="2" charset="-127"/>
                <a:cs typeface="Arial" panose="020B0604020202020204" pitchFamily="34" charset="0"/>
              </a:rPr>
              <a:t>Research on </a:t>
            </a:r>
            <a:r>
              <a:rPr kumimoji="1" lang="en-US" altLang="ko-KR" sz="850" dirty="0" err="1">
                <a:solidFill>
                  <a:schemeClr val="tx1">
                    <a:lumMod val="65000"/>
                    <a:lumOff val="35000"/>
                  </a:schemeClr>
                </a:solidFill>
                <a:latin typeface="Arial" panose="020B0604020202020204" pitchFamily="34" charset="0"/>
                <a:ea typeface="KoPub돋움체 Medium" panose="00000600000000000000" pitchFamily="2" charset="-127"/>
                <a:cs typeface="Arial" panose="020B0604020202020204" pitchFamily="34" charset="0"/>
              </a:rPr>
              <a:t>sputterred</a:t>
            </a:r>
            <a:r>
              <a:rPr kumimoji="1" lang="en-US" altLang="ko-KR" sz="850" dirty="0">
                <a:solidFill>
                  <a:schemeClr val="tx1">
                    <a:lumMod val="65000"/>
                    <a:lumOff val="35000"/>
                  </a:schemeClr>
                </a:solidFill>
                <a:latin typeface="Arial" panose="020B0604020202020204" pitchFamily="34" charset="0"/>
                <a:ea typeface="KoPub돋움체 Medium" panose="00000600000000000000" pitchFamily="2" charset="-127"/>
                <a:cs typeface="Arial" panose="020B0604020202020204" pitchFamily="34" charset="0"/>
              </a:rPr>
              <a:t> magneto-optical films</a:t>
            </a:r>
          </a:p>
        </p:txBody>
      </p:sp>
      <p:cxnSp>
        <p:nvCxnSpPr>
          <p:cNvPr id="72" name="직선 연결선 71"/>
          <p:cNvCxnSpPr/>
          <p:nvPr/>
        </p:nvCxnSpPr>
        <p:spPr>
          <a:xfrm>
            <a:off x="2556505" y="572484"/>
            <a:ext cx="30" cy="429577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직선 연결선 72"/>
          <p:cNvCxnSpPr/>
          <p:nvPr/>
        </p:nvCxnSpPr>
        <p:spPr>
          <a:xfrm>
            <a:off x="3877844" y="572484"/>
            <a:ext cx="30" cy="429577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직선 연결선 73"/>
          <p:cNvCxnSpPr/>
          <p:nvPr/>
        </p:nvCxnSpPr>
        <p:spPr>
          <a:xfrm>
            <a:off x="7774180" y="572484"/>
            <a:ext cx="30" cy="429577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직사각형 76"/>
          <p:cNvSpPr/>
          <p:nvPr/>
        </p:nvSpPr>
        <p:spPr>
          <a:xfrm>
            <a:off x="7872180" y="2194139"/>
            <a:ext cx="716863" cy="217239"/>
          </a:xfrm>
          <a:prstGeom prst="rect">
            <a:avLst/>
          </a:prstGeom>
        </p:spPr>
        <p:txBody>
          <a:bodyPr wrap="none">
            <a:spAutoFit/>
          </a:bodyPr>
          <a:lstStyle/>
          <a:p>
            <a:pPr algn="ctr" eaLnBrk="1" fontAlgn="auto" latinLnBrk="1" hangingPunct="1">
              <a:lnSpc>
                <a:spcPct val="110000"/>
              </a:lnSpc>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Researcher</a:t>
            </a:r>
            <a:endParaRPr lang="ko-KR" altLang="en-US"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endParaRPr>
          </a:p>
        </p:txBody>
      </p:sp>
      <p:sp>
        <p:nvSpPr>
          <p:cNvPr id="47" name="Rectangle 1">
            <a:extLst>
              <a:ext uri="{FF2B5EF4-FFF2-40B4-BE49-F238E27FC236}">
                <a16:creationId xmlns:a16="http://schemas.microsoft.com/office/drawing/2014/main" id="{39F59135-0871-4A67-9C0F-0764F5E0507B}"/>
              </a:ext>
            </a:extLst>
          </p:cNvPr>
          <p:cNvSpPr>
            <a:spLocks noChangeArrowheads="1"/>
          </p:cNvSpPr>
          <p:nvPr/>
        </p:nvSpPr>
        <p:spPr bwMode="auto">
          <a:xfrm>
            <a:off x="3921074" y="2534116"/>
            <a:ext cx="1217936" cy="2105576"/>
          </a:xfrm>
          <a:prstGeom prst="rect">
            <a:avLst/>
          </a:prstGeom>
        </p:spPr>
        <p:txBody>
          <a:bodyPr wrap="square">
            <a:spAutoFit/>
          </a:bodyPr>
          <a:lstStyle/>
          <a:p>
            <a:pPr eaLnBrk="1" fontAlgn="auto" hangingPunct="1">
              <a:lnSpc>
                <a:spcPct val="110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Design, simulation, and characterization of optical waveguide devices</a:t>
            </a:r>
            <a:endParaRPr lang="ko-KR" altLang="en-US"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a:p>
            <a:pPr eaLnBrk="1" fontAlgn="auto" hangingPunct="1">
              <a:lnSpc>
                <a:spcPct val="110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Ten years experience of industrial semiconductor measurement system development</a:t>
            </a:r>
            <a:endParaRPr lang="ko-KR" altLang="en-US"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a:p>
            <a:pPr eaLnBrk="1" fontAlgn="auto" hangingPunct="1">
              <a:lnSpc>
                <a:spcPct val="110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R&amp;D on Optical diode chips and LC cell devices</a:t>
            </a:r>
            <a:endParaRPr lang="ko-KR" altLang="en-US"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48" name="직사각형 47">
            <a:extLst>
              <a:ext uri="{FF2B5EF4-FFF2-40B4-BE49-F238E27FC236}">
                <a16:creationId xmlns:a16="http://schemas.microsoft.com/office/drawing/2014/main" id="{FE250A4D-4BFD-46A3-9A9C-87B732A705E8}"/>
              </a:ext>
            </a:extLst>
          </p:cNvPr>
          <p:cNvSpPr/>
          <p:nvPr/>
        </p:nvSpPr>
        <p:spPr>
          <a:xfrm>
            <a:off x="3798063" y="1905741"/>
            <a:ext cx="1319287" cy="261610"/>
          </a:xfrm>
          <a:prstGeom prst="rect">
            <a:avLst/>
          </a:prstGeom>
        </p:spPr>
        <p:txBody>
          <a:bodyPr wrap="square">
            <a:spAutoFit/>
          </a:bodyPr>
          <a:lstStyle/>
          <a:p>
            <a:pPr algn="ctr" eaLnBrk="1" fontAlgn="auto" latinLnBrk="1" hangingPunct="1">
              <a:spcBef>
                <a:spcPts val="0"/>
              </a:spcBef>
              <a:spcAft>
                <a:spcPts val="0"/>
              </a:spcAft>
              <a:defRPr/>
            </a:pPr>
            <a:r>
              <a:rPr lang="en-US" altLang="ko-KR"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Seung Hwan Kim</a:t>
            </a:r>
            <a:r>
              <a:rPr lang="ko-KR" altLang="en-US"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 </a:t>
            </a:r>
          </a:p>
        </p:txBody>
      </p:sp>
      <p:sp>
        <p:nvSpPr>
          <p:cNvPr id="49" name="직사각형 48">
            <a:extLst>
              <a:ext uri="{FF2B5EF4-FFF2-40B4-BE49-F238E27FC236}">
                <a16:creationId xmlns:a16="http://schemas.microsoft.com/office/drawing/2014/main" id="{44A126D4-CB32-470C-84A6-340C571D802E}"/>
              </a:ext>
            </a:extLst>
          </p:cNvPr>
          <p:cNvSpPr/>
          <p:nvPr/>
        </p:nvSpPr>
        <p:spPr>
          <a:xfrm>
            <a:off x="4041944" y="2192343"/>
            <a:ext cx="817852" cy="220830"/>
          </a:xfrm>
          <a:prstGeom prst="rect">
            <a:avLst/>
          </a:prstGeom>
        </p:spPr>
        <p:txBody>
          <a:bodyPr wrap="none">
            <a:spAutoFit/>
          </a:bodyPr>
          <a:lstStyle/>
          <a:p>
            <a:pPr algn="ctr" eaLnBrk="1" fontAlgn="auto" latinLnBrk="1" hangingPunct="1">
              <a:lnSpc>
                <a:spcPct val="110000"/>
              </a:lnSpc>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Director, R&amp;D</a:t>
            </a:r>
            <a:endParaRPr lang="ko-KR" altLang="en-US" sz="800" dirty="0">
              <a:ln>
                <a:solidFill>
                  <a:schemeClr val="accent1">
                    <a:alpha val="0"/>
                  </a:schemeClr>
                </a:solidFill>
              </a:ln>
              <a:solidFill>
                <a:srgbClr val="0070C0"/>
              </a:solidFill>
              <a:latin typeface="KoPub돋움체 Medium" pitchFamily="2" charset="-127"/>
              <a:ea typeface="KoPub돋움체 Medium" pitchFamily="2" charset="-127"/>
            </a:endParaRPr>
          </a:p>
        </p:txBody>
      </p:sp>
      <p:cxnSp>
        <p:nvCxnSpPr>
          <p:cNvPr id="50" name="직선 연결선 49">
            <a:extLst>
              <a:ext uri="{FF2B5EF4-FFF2-40B4-BE49-F238E27FC236}">
                <a16:creationId xmlns:a16="http://schemas.microsoft.com/office/drawing/2014/main" id="{BC1BA82E-930B-4936-8EAE-1E468932E7D3}"/>
              </a:ext>
            </a:extLst>
          </p:cNvPr>
          <p:cNvCxnSpPr/>
          <p:nvPr/>
        </p:nvCxnSpPr>
        <p:spPr>
          <a:xfrm>
            <a:off x="6506996" y="540663"/>
            <a:ext cx="30" cy="429577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직선 연결선 53">
            <a:extLst>
              <a:ext uri="{FF2B5EF4-FFF2-40B4-BE49-F238E27FC236}">
                <a16:creationId xmlns:a16="http://schemas.microsoft.com/office/drawing/2014/main" id="{9FF5DEDE-2D09-4A7D-A217-B9EF68BF0F51}"/>
              </a:ext>
            </a:extLst>
          </p:cNvPr>
          <p:cNvCxnSpPr/>
          <p:nvPr/>
        </p:nvCxnSpPr>
        <p:spPr>
          <a:xfrm>
            <a:off x="5225410" y="498150"/>
            <a:ext cx="30" cy="429577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직선 연결선 54">
            <a:extLst>
              <a:ext uri="{FF2B5EF4-FFF2-40B4-BE49-F238E27FC236}">
                <a16:creationId xmlns:a16="http://schemas.microsoft.com/office/drawing/2014/main" id="{74BA514C-E8BC-4EB9-A6CC-524C3F011B98}"/>
              </a:ext>
            </a:extLst>
          </p:cNvPr>
          <p:cNvCxnSpPr>
            <a:cxnSpLocks/>
          </p:cNvCxnSpPr>
          <p:nvPr/>
        </p:nvCxnSpPr>
        <p:spPr>
          <a:xfrm>
            <a:off x="3947331" y="2483213"/>
            <a:ext cx="1000789" cy="0"/>
          </a:xfrm>
          <a:prstGeom prst="line">
            <a:avLst/>
          </a:prstGeom>
          <a:ln w="38100" cap="rnd">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56" name="직선 연결선 55">
            <a:extLst>
              <a:ext uri="{FF2B5EF4-FFF2-40B4-BE49-F238E27FC236}">
                <a16:creationId xmlns:a16="http://schemas.microsoft.com/office/drawing/2014/main" id="{FC65DF14-F5D1-4432-B3F5-F19CC41B7A9F}"/>
              </a:ext>
            </a:extLst>
          </p:cNvPr>
          <p:cNvCxnSpPr>
            <a:cxnSpLocks/>
          </p:cNvCxnSpPr>
          <p:nvPr/>
        </p:nvCxnSpPr>
        <p:spPr>
          <a:xfrm>
            <a:off x="5302243" y="2483213"/>
            <a:ext cx="1000789" cy="0"/>
          </a:xfrm>
          <a:prstGeom prst="line">
            <a:avLst/>
          </a:prstGeom>
          <a:ln w="38100" cap="rnd">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57" name="직사각형 56">
            <a:extLst>
              <a:ext uri="{FF2B5EF4-FFF2-40B4-BE49-F238E27FC236}">
                <a16:creationId xmlns:a16="http://schemas.microsoft.com/office/drawing/2014/main" id="{FE531500-E445-494C-8982-F1F8678AEDE4}"/>
              </a:ext>
            </a:extLst>
          </p:cNvPr>
          <p:cNvSpPr/>
          <p:nvPr/>
        </p:nvSpPr>
        <p:spPr>
          <a:xfrm>
            <a:off x="5307859" y="1909588"/>
            <a:ext cx="1083951" cy="253916"/>
          </a:xfrm>
          <a:prstGeom prst="rect">
            <a:avLst/>
          </a:prstGeom>
        </p:spPr>
        <p:txBody>
          <a:bodyPr wrap="none">
            <a:spAutoFit/>
          </a:bodyPr>
          <a:lstStyle/>
          <a:p>
            <a:pPr algn="ctr" eaLnBrk="1" fontAlgn="auto" latinLnBrk="1" hangingPunct="1">
              <a:spcBef>
                <a:spcPts val="0"/>
              </a:spcBef>
              <a:spcAft>
                <a:spcPts val="0"/>
              </a:spcAft>
              <a:defRPr/>
            </a:pPr>
            <a:r>
              <a:rPr lang="en-US" altLang="ko-KR" sz="1050" b="1" dirty="0" err="1">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Beomsu</a:t>
            </a:r>
            <a:r>
              <a:rPr lang="en-US" altLang="ko-KR"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 Park</a:t>
            </a:r>
            <a:r>
              <a:rPr lang="ko-KR" altLang="en-US"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 </a:t>
            </a:r>
          </a:p>
        </p:txBody>
      </p:sp>
      <p:sp>
        <p:nvSpPr>
          <p:cNvPr id="59" name="직사각형 58">
            <a:extLst>
              <a:ext uri="{FF2B5EF4-FFF2-40B4-BE49-F238E27FC236}">
                <a16:creationId xmlns:a16="http://schemas.microsoft.com/office/drawing/2014/main" id="{D4CF9A93-3BE3-4D9C-8121-AD61E67652D6}"/>
              </a:ext>
            </a:extLst>
          </p:cNvPr>
          <p:cNvSpPr/>
          <p:nvPr/>
        </p:nvSpPr>
        <p:spPr>
          <a:xfrm>
            <a:off x="5310397" y="2191830"/>
            <a:ext cx="1029449" cy="221856"/>
          </a:xfrm>
          <a:prstGeom prst="rect">
            <a:avLst/>
          </a:prstGeom>
        </p:spPr>
        <p:txBody>
          <a:bodyPr wrap="none">
            <a:spAutoFit/>
          </a:bodyPr>
          <a:lstStyle/>
          <a:p>
            <a:pPr algn="ctr" eaLnBrk="1" fontAlgn="auto" latinLnBrk="1" hangingPunct="1">
              <a:lnSpc>
                <a:spcPct val="110000"/>
              </a:lnSpc>
              <a:spcBef>
                <a:spcPts val="0"/>
              </a:spcBef>
              <a:spcAft>
                <a:spcPts val="0"/>
              </a:spcAft>
              <a:defRPr/>
            </a:pPr>
            <a:r>
              <a:rPr lang="en-US" altLang="ko-KR" sz="800" dirty="0">
                <a:ln>
                  <a:solidFill>
                    <a:schemeClr val="accent1">
                      <a:alpha val="0"/>
                    </a:schemeClr>
                  </a:solidFill>
                </a:ln>
                <a:solidFill>
                  <a:srgbClr val="0070C0"/>
                </a:solidFill>
                <a:latin typeface="KoPub돋움체 Medium" pitchFamily="2" charset="-127"/>
                <a:ea typeface="KoPub돋움체 Medium" pitchFamily="2" charset="-127"/>
              </a:rPr>
              <a:t>Senior Researcher</a:t>
            </a:r>
            <a:endParaRPr lang="ko-KR" altLang="en-US" sz="800" dirty="0">
              <a:ln>
                <a:solidFill>
                  <a:schemeClr val="accent1">
                    <a:alpha val="0"/>
                  </a:schemeClr>
                </a:solidFill>
              </a:ln>
              <a:solidFill>
                <a:srgbClr val="0070C0"/>
              </a:solidFill>
              <a:latin typeface="KoPub돋움체 Medium" pitchFamily="2" charset="-127"/>
              <a:ea typeface="KoPub돋움체 Medium" pitchFamily="2" charset="-127"/>
            </a:endParaRPr>
          </a:p>
        </p:txBody>
      </p:sp>
      <p:sp>
        <p:nvSpPr>
          <p:cNvPr id="60" name="Rectangle 1">
            <a:extLst>
              <a:ext uri="{FF2B5EF4-FFF2-40B4-BE49-F238E27FC236}">
                <a16:creationId xmlns:a16="http://schemas.microsoft.com/office/drawing/2014/main" id="{450CEF40-AE52-4DF0-9B89-850DDD6803BA}"/>
              </a:ext>
            </a:extLst>
          </p:cNvPr>
          <p:cNvSpPr>
            <a:spLocks noChangeArrowheads="1"/>
          </p:cNvSpPr>
          <p:nvPr/>
        </p:nvSpPr>
        <p:spPr bwMode="auto">
          <a:xfrm>
            <a:off x="5275986" y="2534116"/>
            <a:ext cx="1184646" cy="2105576"/>
          </a:xfrm>
          <a:prstGeom prst="rect">
            <a:avLst/>
          </a:prstGeom>
        </p:spPr>
        <p:txBody>
          <a:bodyPr wrap="square">
            <a:spAutoFit/>
          </a:bodyPr>
          <a:lstStyle/>
          <a:p>
            <a:pPr eaLnBrk="1" fontAlgn="auto" hangingPunct="1">
              <a:lnSpc>
                <a:spcPct val="110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Ten years experience of industrial semiconductor measurement system development</a:t>
            </a:r>
            <a:endParaRPr lang="ko-KR" altLang="en-US"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a:p>
            <a:pPr eaLnBrk="1" fontAlgn="auto" hangingPunct="1">
              <a:lnSpc>
                <a:spcPct val="110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Development of 2D and 3D optical systems</a:t>
            </a:r>
          </a:p>
          <a:p>
            <a:pPr eaLnBrk="1" fontAlgn="auto" hangingPunct="1">
              <a:lnSpc>
                <a:spcPct val="110000"/>
              </a:lnSpc>
              <a:spcBef>
                <a:spcPts val="600"/>
              </a:spcBef>
              <a:spcAft>
                <a:spcPts val="0"/>
              </a:spcAft>
              <a:defRPr/>
            </a:pPr>
            <a:r>
              <a:rPr lang="en-US" altLang="ko-KR"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R&amp;D on thin films of magneto-optic materials and their device applications</a:t>
            </a:r>
            <a:endParaRPr lang="ko-KR" altLang="en-US" sz="85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pic>
        <p:nvPicPr>
          <p:cNvPr id="61" name="그림 60">
            <a:extLst>
              <a:ext uri="{FF2B5EF4-FFF2-40B4-BE49-F238E27FC236}">
                <a16:creationId xmlns:a16="http://schemas.microsoft.com/office/drawing/2014/main" id="{23B45516-E1C6-4807-B950-725E6314D9E3}"/>
              </a:ext>
            </a:extLst>
          </p:cNvPr>
          <p:cNvPicPr>
            <a:picLocks noChangeAspect="1"/>
          </p:cNvPicPr>
          <p:nvPr/>
        </p:nvPicPr>
        <p:blipFill>
          <a:blip r:embed="rId6"/>
          <a:stretch>
            <a:fillRect/>
          </a:stretch>
        </p:blipFill>
        <p:spPr>
          <a:xfrm>
            <a:off x="4016848" y="721562"/>
            <a:ext cx="1011302" cy="1210178"/>
          </a:xfrm>
          <a:prstGeom prst="rect">
            <a:avLst/>
          </a:prstGeom>
        </p:spPr>
      </p:pic>
      <p:pic>
        <p:nvPicPr>
          <p:cNvPr id="62" name="그림 61">
            <a:extLst>
              <a:ext uri="{FF2B5EF4-FFF2-40B4-BE49-F238E27FC236}">
                <a16:creationId xmlns:a16="http://schemas.microsoft.com/office/drawing/2014/main" id="{6E9E299B-DE00-4EB2-81E2-5FEA9A4AFFB9}"/>
              </a:ext>
            </a:extLst>
          </p:cNvPr>
          <p:cNvPicPr>
            <a:picLocks noChangeAspect="1"/>
          </p:cNvPicPr>
          <p:nvPr/>
        </p:nvPicPr>
        <p:blipFill>
          <a:blip r:embed="rId7"/>
          <a:stretch>
            <a:fillRect/>
          </a:stretch>
        </p:blipFill>
        <p:spPr>
          <a:xfrm>
            <a:off x="5317404" y="717276"/>
            <a:ext cx="1008563" cy="1214464"/>
          </a:xfrm>
          <a:prstGeom prst="rect">
            <a:avLst/>
          </a:prstGeom>
        </p:spPr>
      </p:pic>
      <p:cxnSp>
        <p:nvCxnSpPr>
          <p:cNvPr id="69" name="직선 연결선 68">
            <a:extLst>
              <a:ext uri="{FF2B5EF4-FFF2-40B4-BE49-F238E27FC236}">
                <a16:creationId xmlns:a16="http://schemas.microsoft.com/office/drawing/2014/main" id="{D65D11BA-2EE0-4448-9F10-333C66C0947C}"/>
              </a:ext>
            </a:extLst>
          </p:cNvPr>
          <p:cNvCxnSpPr>
            <a:cxnSpLocks/>
          </p:cNvCxnSpPr>
          <p:nvPr/>
        </p:nvCxnSpPr>
        <p:spPr>
          <a:xfrm>
            <a:off x="6586207" y="2485350"/>
            <a:ext cx="1000789" cy="0"/>
          </a:xfrm>
          <a:prstGeom prst="line">
            <a:avLst/>
          </a:prstGeom>
          <a:ln w="38100" cap="rnd">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pic>
        <p:nvPicPr>
          <p:cNvPr id="3" name="그림 2">
            <a:extLst>
              <a:ext uri="{FF2B5EF4-FFF2-40B4-BE49-F238E27FC236}">
                <a16:creationId xmlns:a16="http://schemas.microsoft.com/office/drawing/2014/main" id="{C747B3D2-9715-27AF-0891-7FB5FFA93E03}"/>
              </a:ext>
            </a:extLst>
          </p:cNvPr>
          <p:cNvPicPr>
            <a:picLocks noChangeAspect="1"/>
          </p:cNvPicPr>
          <p:nvPr/>
        </p:nvPicPr>
        <p:blipFill>
          <a:blip r:embed="rId8"/>
          <a:stretch>
            <a:fillRect/>
          </a:stretch>
        </p:blipFill>
        <p:spPr>
          <a:xfrm>
            <a:off x="6685782" y="657374"/>
            <a:ext cx="928124" cy="1292745"/>
          </a:xfrm>
          <a:prstGeom prst="rect">
            <a:avLst/>
          </a:prstGeom>
        </p:spPr>
      </p:pic>
      <p:pic>
        <p:nvPicPr>
          <p:cNvPr id="7" name="그림 6">
            <a:extLst>
              <a:ext uri="{FF2B5EF4-FFF2-40B4-BE49-F238E27FC236}">
                <a16:creationId xmlns:a16="http://schemas.microsoft.com/office/drawing/2014/main" id="{42BAF204-13CC-A130-284F-DF7F3B1A718E}"/>
              </a:ext>
            </a:extLst>
          </p:cNvPr>
          <p:cNvPicPr>
            <a:picLocks noChangeAspect="1"/>
          </p:cNvPicPr>
          <p:nvPr/>
        </p:nvPicPr>
        <p:blipFill>
          <a:blip r:embed="rId9"/>
          <a:stretch>
            <a:fillRect/>
          </a:stretch>
        </p:blipFill>
        <p:spPr>
          <a:xfrm>
            <a:off x="7855200" y="661264"/>
            <a:ext cx="1095084" cy="1262486"/>
          </a:xfrm>
          <a:prstGeom prst="rect">
            <a:avLst/>
          </a:prstGeom>
        </p:spPr>
      </p:pic>
      <p:sp>
        <p:nvSpPr>
          <p:cNvPr id="6" name="사각형: 둥근 모서리 5">
            <a:extLst>
              <a:ext uri="{FF2B5EF4-FFF2-40B4-BE49-F238E27FC236}">
                <a16:creationId xmlns:a16="http://schemas.microsoft.com/office/drawing/2014/main" id="{96847A5A-4E2C-BD17-F748-06CFFE73E352}"/>
              </a:ext>
            </a:extLst>
          </p:cNvPr>
          <p:cNvSpPr/>
          <p:nvPr/>
        </p:nvSpPr>
        <p:spPr>
          <a:xfrm>
            <a:off x="6525230" y="3678328"/>
            <a:ext cx="2544708" cy="1261701"/>
          </a:xfrm>
          <a:prstGeom prst="roundRect">
            <a:avLst>
              <a:gd name="adj" fmla="val 8674"/>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015B1F80-4C0D-782E-5434-10AC8A85576A}"/>
              </a:ext>
            </a:extLst>
          </p:cNvPr>
          <p:cNvSpPr/>
          <p:nvPr/>
        </p:nvSpPr>
        <p:spPr>
          <a:xfrm>
            <a:off x="7537593" y="3660273"/>
            <a:ext cx="1226618" cy="253916"/>
          </a:xfrm>
          <a:prstGeom prst="rect">
            <a:avLst/>
          </a:prstGeom>
        </p:spPr>
        <p:txBody>
          <a:bodyPr wrap="square">
            <a:spAutoFit/>
          </a:bodyPr>
          <a:lstStyle/>
          <a:p>
            <a:pPr algn="ctr" eaLnBrk="1" fontAlgn="auto" latinLnBrk="1" hangingPunct="1">
              <a:spcBef>
                <a:spcPts val="0"/>
              </a:spcBef>
              <a:spcAft>
                <a:spcPts val="0"/>
              </a:spcAft>
              <a:defRPr/>
            </a:pPr>
            <a:r>
              <a:rPr lang="en-US" altLang="ko-KR" sz="1050" b="1" dirty="0" err="1">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Younghyun</a:t>
            </a:r>
            <a:r>
              <a:rPr lang="en-US" altLang="ko-KR"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 Kim</a:t>
            </a:r>
            <a:endParaRPr lang="ko-KR" altLang="en-US" sz="105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endParaRPr>
          </a:p>
        </p:txBody>
      </p:sp>
      <p:sp>
        <p:nvSpPr>
          <p:cNvPr id="10" name="직사각형 9">
            <a:extLst>
              <a:ext uri="{FF2B5EF4-FFF2-40B4-BE49-F238E27FC236}">
                <a16:creationId xmlns:a16="http://schemas.microsoft.com/office/drawing/2014/main" id="{A288757C-1ADB-35E3-F455-0DD25F324D77}"/>
              </a:ext>
            </a:extLst>
          </p:cNvPr>
          <p:cNvSpPr/>
          <p:nvPr/>
        </p:nvSpPr>
        <p:spPr>
          <a:xfrm>
            <a:off x="7582409" y="3853125"/>
            <a:ext cx="1395838" cy="488082"/>
          </a:xfrm>
          <a:prstGeom prst="rect">
            <a:avLst/>
          </a:prstGeom>
        </p:spPr>
        <p:txBody>
          <a:bodyPr wrap="square">
            <a:spAutoFit/>
          </a:bodyPr>
          <a:lstStyle/>
          <a:p>
            <a:pPr eaLnBrk="1" fontAlgn="auto" latinLnBrk="1" hangingPunct="1">
              <a:lnSpc>
                <a:spcPct val="110000"/>
              </a:lnSpc>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Technical Advisor</a:t>
            </a:r>
          </a:p>
          <a:p>
            <a:pPr eaLnBrk="1" fontAlgn="auto" latinLnBrk="1" hangingPunct="1">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(Ph.D., Electrical Eng.,</a:t>
            </a:r>
          </a:p>
          <a:p>
            <a:pPr eaLnBrk="1" fontAlgn="auto" latinLnBrk="1" hangingPunct="1">
              <a:spcBef>
                <a:spcPts val="0"/>
              </a:spcBef>
              <a:spcAft>
                <a:spcPts val="0"/>
              </a:spcAft>
              <a:defRPr/>
            </a:pPr>
            <a:r>
              <a:rPr lang="en-US" altLang="ko-KR"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  Univ. of Tokyo)</a:t>
            </a:r>
            <a:endParaRPr lang="ko-KR" altLang="en-US" sz="8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endParaRPr>
          </a:p>
        </p:txBody>
      </p:sp>
      <p:pic>
        <p:nvPicPr>
          <p:cNvPr id="11" name="그림 10">
            <a:extLst>
              <a:ext uri="{FF2B5EF4-FFF2-40B4-BE49-F238E27FC236}">
                <a16:creationId xmlns:a16="http://schemas.microsoft.com/office/drawing/2014/main" id="{21B52382-978D-FC98-CE73-E700A0FA38B3}"/>
              </a:ext>
            </a:extLst>
          </p:cNvPr>
          <p:cNvPicPr>
            <a:picLocks noChangeAspect="1"/>
          </p:cNvPicPr>
          <p:nvPr/>
        </p:nvPicPr>
        <p:blipFill>
          <a:blip r:embed="rId10"/>
          <a:stretch>
            <a:fillRect/>
          </a:stretch>
        </p:blipFill>
        <p:spPr>
          <a:xfrm>
            <a:off x="6587193" y="3733970"/>
            <a:ext cx="1044458" cy="1150418"/>
          </a:xfrm>
          <a:prstGeom prst="rect">
            <a:avLst/>
          </a:prstGeom>
        </p:spPr>
      </p:pic>
      <p:sp>
        <p:nvSpPr>
          <p:cNvPr id="12" name="직사각형 11">
            <a:extLst>
              <a:ext uri="{FF2B5EF4-FFF2-40B4-BE49-F238E27FC236}">
                <a16:creationId xmlns:a16="http://schemas.microsoft.com/office/drawing/2014/main" id="{C1B3FAC8-EBE1-D089-B3A3-997B4257E058}"/>
              </a:ext>
            </a:extLst>
          </p:cNvPr>
          <p:cNvSpPr/>
          <p:nvPr/>
        </p:nvSpPr>
        <p:spPr>
          <a:xfrm>
            <a:off x="7609122" y="4272560"/>
            <a:ext cx="1513023" cy="660565"/>
          </a:xfrm>
          <a:prstGeom prst="rect">
            <a:avLst/>
          </a:prstGeom>
        </p:spPr>
        <p:txBody>
          <a:bodyPr wrap="square">
            <a:spAutoFit/>
          </a:bodyPr>
          <a:lstStyle/>
          <a:p>
            <a:pPr>
              <a:lnSpc>
                <a:spcPct val="105000"/>
              </a:lnSpc>
              <a:spcBef>
                <a:spcPts val="600"/>
              </a:spcBef>
              <a:defRPr/>
            </a:pPr>
            <a:r>
              <a:rPr kumimoji="1" lang="en-US" altLang="ko-KR" sz="850" dirty="0">
                <a:solidFill>
                  <a:schemeClr val="tx1">
                    <a:lumMod val="65000"/>
                    <a:lumOff val="35000"/>
                  </a:schemeClr>
                </a:solidFill>
                <a:latin typeface="Arial" panose="020B0604020202020204" pitchFamily="34" charset="0"/>
                <a:ea typeface="KoPub돋움체 Medium" panose="00000600000000000000" pitchFamily="2" charset="-127"/>
                <a:cs typeface="Arial" panose="020B0604020202020204" pitchFamily="34" charset="0"/>
              </a:rPr>
              <a:t>Professor, </a:t>
            </a:r>
            <a:r>
              <a:rPr kumimoji="1" lang="en-US" altLang="ko-KR" sz="850" dirty="0" err="1">
                <a:solidFill>
                  <a:schemeClr val="tx1">
                    <a:lumMod val="65000"/>
                    <a:lumOff val="35000"/>
                  </a:schemeClr>
                </a:solidFill>
                <a:latin typeface="Arial" panose="020B0604020202020204" pitchFamily="34" charset="0"/>
                <a:ea typeface="KoPub돋움체 Medium" panose="00000600000000000000" pitchFamily="2" charset="-127"/>
                <a:cs typeface="Arial" panose="020B0604020202020204" pitchFamily="34" charset="0"/>
              </a:rPr>
              <a:t>Hanyang</a:t>
            </a:r>
            <a:r>
              <a:rPr kumimoji="1" lang="en-US" altLang="ko-KR" sz="850" dirty="0">
                <a:solidFill>
                  <a:schemeClr val="tx1">
                    <a:lumMod val="65000"/>
                    <a:lumOff val="35000"/>
                  </a:schemeClr>
                </a:solidFill>
                <a:latin typeface="Arial" panose="020B0604020202020204" pitchFamily="34" charset="0"/>
                <a:ea typeface="KoPub돋움체 Medium" panose="00000600000000000000" pitchFamily="2" charset="-127"/>
                <a:cs typeface="Arial" panose="020B0604020202020204" pitchFamily="34" charset="0"/>
              </a:rPr>
              <a:t> Univ.</a:t>
            </a:r>
          </a:p>
          <a:p>
            <a:pPr>
              <a:spcBef>
                <a:spcPts val="300"/>
              </a:spcBef>
              <a:defRPr/>
            </a:pPr>
            <a:r>
              <a:rPr kumimoji="1" lang="en-US" altLang="ko-KR" sz="850" dirty="0">
                <a:solidFill>
                  <a:schemeClr val="tx1">
                    <a:lumMod val="65000"/>
                    <a:lumOff val="35000"/>
                  </a:schemeClr>
                </a:solidFill>
                <a:latin typeface="Arial" panose="020B0604020202020204" pitchFamily="34" charset="0"/>
                <a:ea typeface="KoPub돋움체 Medium" panose="00000600000000000000" pitchFamily="2" charset="-127"/>
                <a:cs typeface="Arial" panose="020B0604020202020204" pitchFamily="34" charset="0"/>
              </a:rPr>
              <a:t>An expert on silicon photonics &amp; opto-electronic integrated circuits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CEILHO\스타트업에이치알디\샵팬픽\shutterstock_1504342112.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863916"/>
            <a:ext cx="9144000" cy="427958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그룹 26"/>
          <p:cNvGrpSpPr/>
          <p:nvPr/>
        </p:nvGrpSpPr>
        <p:grpSpPr>
          <a:xfrm>
            <a:off x="0" y="1635646"/>
            <a:ext cx="9144000" cy="3507854"/>
            <a:chOff x="0" y="1635646"/>
            <a:chExt cx="9144000" cy="3507854"/>
          </a:xfrm>
          <a:solidFill>
            <a:schemeClr val="tx1">
              <a:alpha val="70000"/>
            </a:schemeClr>
          </a:solidFill>
        </p:grpSpPr>
        <p:sp>
          <p:nvSpPr>
            <p:cNvPr id="5" name="직각 삼각형 4"/>
            <p:cNvSpPr/>
            <p:nvPr/>
          </p:nvSpPr>
          <p:spPr>
            <a:xfrm flipH="1">
              <a:off x="0" y="1635646"/>
              <a:ext cx="9144000" cy="24482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0" y="4083918"/>
              <a:ext cx="9144000" cy="1059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 name="타원 9"/>
          <p:cNvSpPr/>
          <p:nvPr/>
        </p:nvSpPr>
        <p:spPr>
          <a:xfrm>
            <a:off x="512193" y="3878559"/>
            <a:ext cx="108982" cy="108982"/>
          </a:xfrm>
          <a:prstGeom prst="ellipse">
            <a:avLst/>
          </a:prstGeom>
          <a:solidFill>
            <a:schemeClr val="bg1"/>
          </a:solidFill>
          <a:ln w="508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p:cNvSpPr/>
          <p:nvPr/>
        </p:nvSpPr>
        <p:spPr>
          <a:xfrm>
            <a:off x="1467018" y="3637409"/>
            <a:ext cx="108982" cy="108982"/>
          </a:xfrm>
          <a:prstGeom prst="ellipse">
            <a:avLst/>
          </a:prstGeom>
          <a:solidFill>
            <a:schemeClr val="bg1"/>
          </a:solidFill>
          <a:ln w="508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타원 11"/>
          <p:cNvSpPr/>
          <p:nvPr/>
        </p:nvSpPr>
        <p:spPr>
          <a:xfrm>
            <a:off x="2374218" y="3369549"/>
            <a:ext cx="108982" cy="108982"/>
          </a:xfrm>
          <a:prstGeom prst="ellipse">
            <a:avLst/>
          </a:prstGeom>
          <a:solidFill>
            <a:schemeClr val="bg1"/>
          </a:solidFill>
          <a:ln w="508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타원 12"/>
          <p:cNvSpPr/>
          <p:nvPr/>
        </p:nvSpPr>
        <p:spPr>
          <a:xfrm>
            <a:off x="3228693" y="3158784"/>
            <a:ext cx="108982" cy="108982"/>
          </a:xfrm>
          <a:prstGeom prst="ellipse">
            <a:avLst/>
          </a:prstGeom>
          <a:solidFill>
            <a:schemeClr val="bg1"/>
          </a:solidFill>
          <a:ln w="508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타원 13"/>
          <p:cNvSpPr/>
          <p:nvPr/>
        </p:nvSpPr>
        <p:spPr>
          <a:xfrm>
            <a:off x="4135893" y="2925274"/>
            <a:ext cx="108982" cy="108982"/>
          </a:xfrm>
          <a:prstGeom prst="ellipse">
            <a:avLst/>
          </a:prstGeom>
          <a:solidFill>
            <a:schemeClr val="bg1"/>
          </a:solidFill>
          <a:ln w="508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타원 14"/>
          <p:cNvSpPr/>
          <p:nvPr/>
        </p:nvSpPr>
        <p:spPr>
          <a:xfrm>
            <a:off x="5095818" y="2664534"/>
            <a:ext cx="108982" cy="108982"/>
          </a:xfrm>
          <a:prstGeom prst="ellipse">
            <a:avLst/>
          </a:prstGeom>
          <a:solidFill>
            <a:schemeClr val="bg1"/>
          </a:solidFill>
          <a:ln w="508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타원 15"/>
          <p:cNvSpPr/>
          <p:nvPr/>
        </p:nvSpPr>
        <p:spPr>
          <a:xfrm>
            <a:off x="5971018" y="2414859"/>
            <a:ext cx="108982" cy="108982"/>
          </a:xfrm>
          <a:prstGeom prst="ellipse">
            <a:avLst/>
          </a:prstGeom>
          <a:solidFill>
            <a:schemeClr val="bg1"/>
          </a:solidFill>
          <a:ln w="508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각 삼각형 16"/>
          <p:cNvSpPr/>
          <p:nvPr/>
        </p:nvSpPr>
        <p:spPr>
          <a:xfrm flipV="1">
            <a:off x="-6390" y="1635646"/>
            <a:ext cx="9144000" cy="2448272"/>
          </a:xfrm>
          <a:prstGeom prst="rtTriangle">
            <a:avLst/>
          </a:prstGeom>
          <a:solidFill>
            <a:schemeClr val="bg1"/>
          </a:solidFill>
          <a:ln>
            <a:noFill/>
          </a:ln>
          <a:effectLst>
            <a:outerShdw blurRad="254000" dist="1016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직사각형 17"/>
          <p:cNvSpPr/>
          <p:nvPr/>
        </p:nvSpPr>
        <p:spPr>
          <a:xfrm>
            <a:off x="0" y="771525"/>
            <a:ext cx="9144000" cy="864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타원 19"/>
          <p:cNvSpPr/>
          <p:nvPr/>
        </p:nvSpPr>
        <p:spPr>
          <a:xfrm>
            <a:off x="463575" y="3830650"/>
            <a:ext cx="204800" cy="204800"/>
          </a:xfrm>
          <a:prstGeom prst="ellipse">
            <a:avLst/>
          </a:prstGeom>
          <a:noFill/>
          <a:ln w="3175">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p:cNvSpPr/>
          <p:nvPr/>
        </p:nvSpPr>
        <p:spPr>
          <a:xfrm>
            <a:off x="1418400" y="3589500"/>
            <a:ext cx="204800" cy="204800"/>
          </a:xfrm>
          <a:prstGeom prst="ellipse">
            <a:avLst/>
          </a:prstGeom>
          <a:noFill/>
          <a:ln w="3175">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타원 21"/>
          <p:cNvSpPr/>
          <p:nvPr/>
        </p:nvSpPr>
        <p:spPr>
          <a:xfrm>
            <a:off x="2325600" y="3321640"/>
            <a:ext cx="204800" cy="204800"/>
          </a:xfrm>
          <a:prstGeom prst="ellipse">
            <a:avLst/>
          </a:prstGeom>
          <a:noFill/>
          <a:ln w="3175">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타원 22"/>
          <p:cNvSpPr/>
          <p:nvPr/>
        </p:nvSpPr>
        <p:spPr>
          <a:xfrm>
            <a:off x="3180075" y="3110875"/>
            <a:ext cx="204800" cy="204800"/>
          </a:xfrm>
          <a:prstGeom prst="ellipse">
            <a:avLst/>
          </a:prstGeom>
          <a:noFill/>
          <a:ln w="3175">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타원 23"/>
          <p:cNvSpPr/>
          <p:nvPr/>
        </p:nvSpPr>
        <p:spPr>
          <a:xfrm>
            <a:off x="4087275" y="2877365"/>
            <a:ext cx="204800" cy="204800"/>
          </a:xfrm>
          <a:prstGeom prst="ellipse">
            <a:avLst/>
          </a:prstGeom>
          <a:noFill/>
          <a:ln w="3175">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타원 24"/>
          <p:cNvSpPr/>
          <p:nvPr/>
        </p:nvSpPr>
        <p:spPr>
          <a:xfrm>
            <a:off x="5047200" y="2616625"/>
            <a:ext cx="204800" cy="204800"/>
          </a:xfrm>
          <a:prstGeom prst="ellipse">
            <a:avLst/>
          </a:prstGeom>
          <a:noFill/>
          <a:ln w="3175">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타원 25"/>
          <p:cNvSpPr/>
          <p:nvPr/>
        </p:nvSpPr>
        <p:spPr>
          <a:xfrm>
            <a:off x="5922400" y="2366950"/>
            <a:ext cx="204800" cy="204800"/>
          </a:xfrm>
          <a:prstGeom prst="ellipse">
            <a:avLst/>
          </a:prstGeom>
          <a:noFill/>
          <a:ln w="3175">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p:cNvSpPr/>
          <p:nvPr/>
        </p:nvSpPr>
        <p:spPr>
          <a:xfrm>
            <a:off x="122400" y="4083750"/>
            <a:ext cx="1707396" cy="660502"/>
          </a:xfrm>
          <a:prstGeom prst="rect">
            <a:avLst/>
          </a:prstGeom>
        </p:spPr>
        <p:txBody>
          <a:bodyPr wrap="square">
            <a:spAutoFit/>
          </a:bodyPr>
          <a:lstStyle/>
          <a:p>
            <a:pPr latinLnBrk="0">
              <a:lnSpc>
                <a:spcPct val="110000"/>
              </a:lnSpc>
            </a:pPr>
            <a:r>
              <a:rPr lang="en-US" altLang="ko-KR" sz="1100" dirty="0">
                <a:ln>
                  <a:solidFill>
                    <a:schemeClr val="accent1">
                      <a:alpha val="0"/>
                    </a:schemeClr>
                  </a:solidFill>
                </a:ln>
                <a:solidFill>
                  <a:schemeClr val="bg1"/>
                </a:solidFill>
                <a:latin typeface="KoPub돋움체 Bold" pitchFamily="2" charset="-127"/>
                <a:ea typeface="KoPub돋움체 Bold" pitchFamily="2" charset="-127"/>
              </a:rPr>
              <a:t>2020. 7. 1</a:t>
            </a:r>
          </a:p>
          <a:p>
            <a:pPr latinLnBrk="0">
              <a:lnSpc>
                <a:spcPct val="110000"/>
              </a:lnSpc>
            </a:pPr>
            <a:endParaRPr lang="en-US" altLang="ko-KR" sz="300" dirty="0">
              <a:ln>
                <a:solidFill>
                  <a:schemeClr val="accent1">
                    <a:alpha val="0"/>
                  </a:schemeClr>
                </a:solidFill>
              </a:ln>
              <a:solidFill>
                <a:schemeClr val="bg1"/>
              </a:solidFill>
              <a:latin typeface="KoPub돋움체 Bold" pitchFamily="2" charset="-127"/>
              <a:ea typeface="KoPub돋움체 Bold" pitchFamily="2" charset="-127"/>
            </a:endParaRPr>
          </a:p>
          <a:p>
            <a:pPr latinLnBrk="0">
              <a:lnSpc>
                <a:spcPct val="110000"/>
              </a:lnSpc>
            </a:pPr>
            <a:r>
              <a:rPr lang="en-US" altLang="ko-KR" sz="1000" dirty="0">
                <a:ln>
                  <a:solidFill>
                    <a:schemeClr val="accent1">
                      <a:alpha val="0"/>
                    </a:schemeClr>
                  </a:solidFill>
                </a:ln>
                <a:solidFill>
                  <a:schemeClr val="bg1"/>
                </a:solidFill>
                <a:latin typeface="KoPub돋움체 Medium" pitchFamily="2" charset="-127"/>
                <a:ea typeface="KoPub돋움체 Medium" pitchFamily="2" charset="-127"/>
              </a:rPr>
              <a:t>Startup as a university lab. company</a:t>
            </a:r>
            <a:endParaRPr lang="ko-KR" altLang="en-US" sz="1000" dirty="0">
              <a:ln>
                <a:solidFill>
                  <a:schemeClr val="accent1">
                    <a:alpha val="0"/>
                  </a:schemeClr>
                </a:solidFill>
              </a:ln>
              <a:solidFill>
                <a:schemeClr val="bg1"/>
              </a:solidFill>
              <a:latin typeface="KoPub돋움체 Medium" pitchFamily="2" charset="-127"/>
              <a:ea typeface="KoPub돋움체 Medium" pitchFamily="2" charset="-127"/>
            </a:endParaRPr>
          </a:p>
        </p:txBody>
      </p:sp>
      <p:sp>
        <p:nvSpPr>
          <p:cNvPr id="30" name="직사각형 29"/>
          <p:cNvSpPr/>
          <p:nvPr/>
        </p:nvSpPr>
        <p:spPr>
          <a:xfrm>
            <a:off x="3030119" y="3376237"/>
            <a:ext cx="2104233" cy="829779"/>
          </a:xfrm>
          <a:prstGeom prst="rect">
            <a:avLst/>
          </a:prstGeom>
        </p:spPr>
        <p:txBody>
          <a:bodyPr wrap="square">
            <a:spAutoFit/>
          </a:bodyPr>
          <a:lstStyle/>
          <a:p>
            <a:pPr latinLnBrk="0">
              <a:lnSpc>
                <a:spcPct val="110000"/>
              </a:lnSpc>
            </a:pPr>
            <a:r>
              <a:rPr lang="en-US" altLang="ko-KR" sz="1100" dirty="0">
                <a:ln>
                  <a:solidFill>
                    <a:schemeClr val="accent1">
                      <a:alpha val="0"/>
                    </a:schemeClr>
                  </a:solidFill>
                </a:ln>
                <a:solidFill>
                  <a:schemeClr val="bg1"/>
                </a:solidFill>
                <a:latin typeface="KoPub돋움체 Bold" pitchFamily="2" charset="-127"/>
                <a:ea typeface="KoPub돋움체 Bold" pitchFamily="2" charset="-127"/>
              </a:rPr>
              <a:t>2022.</a:t>
            </a:r>
            <a:r>
              <a:rPr lang="ko-KR" altLang="en-US" sz="1100" dirty="0">
                <a:ln>
                  <a:solidFill>
                    <a:schemeClr val="accent1">
                      <a:alpha val="0"/>
                    </a:schemeClr>
                  </a:solidFill>
                </a:ln>
                <a:solidFill>
                  <a:schemeClr val="bg1"/>
                </a:solidFill>
                <a:latin typeface="KoPub돋움체 Bold" pitchFamily="2" charset="-127"/>
                <a:ea typeface="KoPub돋움체 Bold" pitchFamily="2" charset="-127"/>
              </a:rPr>
              <a:t> </a:t>
            </a:r>
            <a:r>
              <a:rPr lang="en-US" altLang="ko-KR" sz="1100" dirty="0">
                <a:ln>
                  <a:solidFill>
                    <a:schemeClr val="accent1">
                      <a:alpha val="0"/>
                    </a:schemeClr>
                  </a:solidFill>
                </a:ln>
                <a:solidFill>
                  <a:schemeClr val="bg1"/>
                </a:solidFill>
                <a:latin typeface="KoPub돋움체 Bold" pitchFamily="2" charset="-127"/>
                <a:ea typeface="KoPub돋움체 Bold" pitchFamily="2" charset="-127"/>
              </a:rPr>
              <a:t>3.</a:t>
            </a:r>
            <a:r>
              <a:rPr lang="ko-KR" altLang="en-US" sz="1100" dirty="0">
                <a:ln>
                  <a:solidFill>
                    <a:schemeClr val="accent1">
                      <a:alpha val="0"/>
                    </a:schemeClr>
                  </a:solidFill>
                </a:ln>
                <a:solidFill>
                  <a:schemeClr val="bg1"/>
                </a:solidFill>
                <a:latin typeface="KoPub돋움체 Bold" pitchFamily="2" charset="-127"/>
                <a:ea typeface="KoPub돋움체 Bold" pitchFamily="2" charset="-127"/>
              </a:rPr>
              <a:t> </a:t>
            </a:r>
            <a:r>
              <a:rPr lang="en-US" altLang="ko-KR" sz="1100" dirty="0">
                <a:ln>
                  <a:solidFill>
                    <a:schemeClr val="accent1">
                      <a:alpha val="0"/>
                    </a:schemeClr>
                  </a:solidFill>
                </a:ln>
                <a:solidFill>
                  <a:schemeClr val="bg1"/>
                </a:solidFill>
                <a:latin typeface="KoPub돋움체 Bold" pitchFamily="2" charset="-127"/>
                <a:ea typeface="KoPub돋움체 Bold" pitchFamily="2" charset="-127"/>
              </a:rPr>
              <a:t>5</a:t>
            </a:r>
          </a:p>
          <a:p>
            <a:pPr latinLnBrk="0">
              <a:lnSpc>
                <a:spcPct val="110000"/>
              </a:lnSpc>
            </a:pPr>
            <a:endParaRPr lang="en-US" altLang="ko-KR" sz="300" dirty="0">
              <a:ln>
                <a:solidFill>
                  <a:schemeClr val="accent1">
                    <a:alpha val="0"/>
                  </a:schemeClr>
                </a:solidFill>
              </a:ln>
              <a:solidFill>
                <a:schemeClr val="bg1"/>
              </a:solidFill>
              <a:latin typeface="KoPub돋움체 Bold" pitchFamily="2" charset="-127"/>
              <a:ea typeface="KoPub돋움체 Bold" pitchFamily="2" charset="-127"/>
            </a:endParaRPr>
          </a:p>
          <a:p>
            <a:pPr latinLnBrk="0">
              <a:lnSpc>
                <a:spcPct val="110000"/>
              </a:lnSpc>
            </a:pPr>
            <a:r>
              <a:rPr lang="en-US" altLang="ko-KR" sz="1000" dirty="0">
                <a:ln>
                  <a:solidFill>
                    <a:schemeClr val="accent1">
                      <a:alpha val="0"/>
                    </a:schemeClr>
                  </a:solidFill>
                </a:ln>
                <a:solidFill>
                  <a:schemeClr val="bg1"/>
                </a:solidFill>
                <a:latin typeface="KoPub돋움체 Medium" pitchFamily="2" charset="-127"/>
                <a:ea typeface="KoPub돋움체 Medium" pitchFamily="2" charset="-127"/>
              </a:rPr>
              <a:t>3-year government project for system semiconductor technologies</a:t>
            </a:r>
            <a:endParaRPr lang="ko-KR" altLang="en-US" sz="1000" dirty="0">
              <a:ln>
                <a:solidFill>
                  <a:schemeClr val="accent1">
                    <a:alpha val="0"/>
                  </a:schemeClr>
                </a:solidFill>
              </a:ln>
              <a:solidFill>
                <a:schemeClr val="bg1"/>
              </a:solidFill>
              <a:latin typeface="KoPub돋움체 Medium" pitchFamily="2" charset="-127"/>
              <a:ea typeface="KoPub돋움체 Medium" pitchFamily="2" charset="-127"/>
            </a:endParaRPr>
          </a:p>
        </p:txBody>
      </p:sp>
      <p:sp>
        <p:nvSpPr>
          <p:cNvPr id="31" name="직사각형 30"/>
          <p:cNvSpPr/>
          <p:nvPr/>
        </p:nvSpPr>
        <p:spPr>
          <a:xfrm>
            <a:off x="4978934" y="2867421"/>
            <a:ext cx="1746738" cy="660502"/>
          </a:xfrm>
          <a:prstGeom prst="rect">
            <a:avLst/>
          </a:prstGeom>
        </p:spPr>
        <p:txBody>
          <a:bodyPr wrap="square">
            <a:spAutoFit/>
          </a:bodyPr>
          <a:lstStyle/>
          <a:p>
            <a:pPr latinLnBrk="0">
              <a:lnSpc>
                <a:spcPct val="110000"/>
              </a:lnSpc>
            </a:pPr>
            <a:r>
              <a:rPr lang="en-US" altLang="ko-KR" sz="1100" dirty="0">
                <a:ln>
                  <a:solidFill>
                    <a:schemeClr val="accent1">
                      <a:alpha val="0"/>
                    </a:schemeClr>
                  </a:solidFill>
                </a:ln>
                <a:solidFill>
                  <a:schemeClr val="bg1"/>
                </a:solidFill>
                <a:latin typeface="KoPub돋움체 Bold" pitchFamily="2" charset="-127"/>
                <a:ea typeface="KoPub돋움체 Bold" pitchFamily="2" charset="-127"/>
              </a:rPr>
              <a:t>2022. 7.</a:t>
            </a:r>
          </a:p>
          <a:p>
            <a:pPr latinLnBrk="0">
              <a:lnSpc>
                <a:spcPct val="110000"/>
              </a:lnSpc>
            </a:pPr>
            <a:endParaRPr lang="en-US" altLang="ko-KR" sz="300" dirty="0">
              <a:ln>
                <a:solidFill>
                  <a:schemeClr val="accent1">
                    <a:alpha val="0"/>
                  </a:schemeClr>
                </a:solidFill>
              </a:ln>
              <a:solidFill>
                <a:schemeClr val="bg1"/>
              </a:solidFill>
              <a:latin typeface="KoPub돋움체 Bold" pitchFamily="2" charset="-127"/>
              <a:ea typeface="KoPub돋움체 Bold" pitchFamily="2" charset="-127"/>
            </a:endParaRPr>
          </a:p>
          <a:p>
            <a:pPr latinLnBrk="0">
              <a:lnSpc>
                <a:spcPct val="110000"/>
              </a:lnSpc>
            </a:pPr>
            <a:r>
              <a:rPr lang="en-US" altLang="ko-KR" sz="1000" dirty="0">
                <a:ln>
                  <a:solidFill>
                    <a:schemeClr val="accent1">
                      <a:alpha val="0"/>
                    </a:schemeClr>
                  </a:solidFill>
                </a:ln>
                <a:solidFill>
                  <a:schemeClr val="bg1"/>
                </a:solidFill>
                <a:latin typeface="KoPub돋움체 Medium" pitchFamily="2" charset="-127"/>
                <a:ea typeface="KoPub돋움체 Medium" pitchFamily="2" charset="-127"/>
              </a:rPr>
              <a:t>2-year project for venture technology development</a:t>
            </a:r>
            <a:endParaRPr lang="ko-KR" altLang="en-US" sz="1000" dirty="0">
              <a:ln>
                <a:solidFill>
                  <a:schemeClr val="accent1">
                    <a:alpha val="0"/>
                  </a:schemeClr>
                </a:solidFill>
              </a:ln>
              <a:solidFill>
                <a:schemeClr val="bg1"/>
              </a:solidFill>
              <a:latin typeface="KoPub돋움체 Medium" pitchFamily="2" charset="-127"/>
              <a:ea typeface="KoPub돋움체 Medium" pitchFamily="2" charset="-127"/>
            </a:endParaRPr>
          </a:p>
        </p:txBody>
      </p:sp>
      <p:sp>
        <p:nvSpPr>
          <p:cNvPr id="32" name="직사각형 31"/>
          <p:cNvSpPr/>
          <p:nvPr/>
        </p:nvSpPr>
        <p:spPr>
          <a:xfrm>
            <a:off x="-12780" y="3032506"/>
            <a:ext cx="1819980" cy="609719"/>
          </a:xfrm>
          <a:prstGeom prst="rect">
            <a:avLst/>
          </a:prstGeom>
        </p:spPr>
        <p:txBody>
          <a:bodyPr wrap="square">
            <a:spAutoFit/>
          </a:bodyPr>
          <a:lstStyle/>
          <a:p>
            <a:pPr algn="r" latinLnBrk="0">
              <a:lnSpc>
                <a:spcPct val="110000"/>
              </a:lnSpc>
            </a:pP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2021.</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4.</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2</a:t>
            </a:r>
          </a:p>
          <a:p>
            <a:pPr algn="r" latinLnBrk="0">
              <a:lnSpc>
                <a:spcPct val="110000"/>
              </a:lnSpc>
            </a:pPr>
            <a:r>
              <a:rPr lang="en-US" altLang="ko-KR" sz="1000" dirty="0">
                <a:ln>
                  <a:solidFill>
                    <a:schemeClr val="accent1">
                      <a:alpha val="0"/>
                    </a:schemeClr>
                  </a:solidFill>
                </a:ln>
                <a:solidFill>
                  <a:srgbClr val="31859C"/>
                </a:solidFill>
                <a:latin typeface="KoPub돋움체 Medium" pitchFamily="2" charset="-127"/>
                <a:ea typeface="KoPub돋움체 Medium" pitchFamily="2" charset="-127"/>
              </a:rPr>
              <a:t>Loan </a:t>
            </a:r>
            <a:r>
              <a:rPr lang="en-US" altLang="ko-KR" sz="900" dirty="0">
                <a:ln>
                  <a:solidFill>
                    <a:schemeClr val="accent1">
                      <a:alpha val="0"/>
                    </a:schemeClr>
                  </a:solidFill>
                </a:ln>
                <a:solidFill>
                  <a:srgbClr val="31859C"/>
                </a:solidFill>
                <a:latin typeface="KoPub돋움체 Medium" pitchFamily="2" charset="-127"/>
                <a:ea typeface="KoPub돋움체 Medium" pitchFamily="2" charset="-127"/>
              </a:rPr>
              <a:t>from Korea Technology Finance Corporation </a:t>
            </a:r>
            <a:r>
              <a:rPr lang="en-US" altLang="ko-KR" sz="1000" dirty="0">
                <a:ln>
                  <a:solidFill>
                    <a:schemeClr val="accent1">
                      <a:alpha val="0"/>
                    </a:schemeClr>
                  </a:solidFill>
                </a:ln>
                <a:solidFill>
                  <a:srgbClr val="31859C"/>
                </a:solidFill>
                <a:latin typeface="KoPub돋움체 Medium" pitchFamily="2" charset="-127"/>
                <a:ea typeface="KoPub돋움체 Medium" pitchFamily="2" charset="-127"/>
              </a:rPr>
              <a:t>(0.26 $M)</a:t>
            </a:r>
            <a:endParaRPr lang="ko-KR" altLang="en-US" sz="1000" dirty="0">
              <a:ln>
                <a:solidFill>
                  <a:schemeClr val="accent1">
                    <a:alpha val="0"/>
                  </a:schemeClr>
                </a:solidFill>
              </a:ln>
              <a:solidFill>
                <a:srgbClr val="31859C"/>
              </a:solidFill>
              <a:latin typeface="KoPub돋움체 Medium" pitchFamily="2" charset="-127"/>
              <a:ea typeface="KoPub돋움체 Medium" pitchFamily="2" charset="-127"/>
            </a:endParaRPr>
          </a:p>
        </p:txBody>
      </p:sp>
      <p:sp>
        <p:nvSpPr>
          <p:cNvPr id="2" name="TextBox 1"/>
          <p:cNvSpPr txBox="1"/>
          <p:nvPr/>
        </p:nvSpPr>
        <p:spPr>
          <a:xfrm>
            <a:off x="344443" y="272734"/>
            <a:ext cx="3677610" cy="646331"/>
          </a:xfrm>
          <a:prstGeom prst="rect">
            <a:avLst/>
          </a:prstGeom>
          <a:noFill/>
        </p:spPr>
        <p:txBody>
          <a:bodyPr wrap="none">
            <a:spAutoFit/>
          </a:bodyPr>
          <a:lstStyle/>
          <a:p>
            <a:pPr eaLnBrk="1" fontAlgn="auto" latinLnBrk="1" hangingPunct="1">
              <a:spcBef>
                <a:spcPts val="0"/>
              </a:spcBef>
              <a:spcAft>
                <a:spcPts val="0"/>
              </a:spcAft>
              <a:defRPr/>
            </a:pPr>
            <a:r>
              <a:rPr lang="en-US" altLang="ko-KR" sz="3600" dirty="0">
                <a:ln>
                  <a:solidFill>
                    <a:schemeClr val="accent1">
                      <a:alpha val="0"/>
                    </a:schemeClr>
                  </a:solidFill>
                </a:ln>
                <a:solidFill>
                  <a:schemeClr val="bg1">
                    <a:lumMod val="75000"/>
                  </a:schemeClr>
                </a:solidFill>
                <a:latin typeface="KoPub돋움체 Bold" pitchFamily="2" charset="-127"/>
                <a:ea typeface="KoPub돋움체 Bold" pitchFamily="2" charset="-127"/>
              </a:rPr>
              <a:t>Company history</a:t>
            </a:r>
            <a:endParaRPr lang="ko-KR" altLang="en-US" sz="3600" dirty="0">
              <a:ln>
                <a:solidFill>
                  <a:schemeClr val="accent1">
                    <a:alpha val="0"/>
                  </a:schemeClr>
                </a:solidFill>
              </a:ln>
              <a:solidFill>
                <a:schemeClr val="bg1">
                  <a:lumMod val="75000"/>
                </a:schemeClr>
              </a:solidFill>
              <a:latin typeface="KoPub돋움체 Medium" pitchFamily="2" charset="-127"/>
              <a:ea typeface="KoPub돋움체 Medium" pitchFamily="2" charset="-127"/>
            </a:endParaRPr>
          </a:p>
        </p:txBody>
      </p:sp>
      <p:sp>
        <p:nvSpPr>
          <p:cNvPr id="33" name="직사각형 32"/>
          <p:cNvSpPr/>
          <p:nvPr/>
        </p:nvSpPr>
        <p:spPr>
          <a:xfrm>
            <a:off x="727200" y="2437231"/>
            <a:ext cx="2232248" cy="609719"/>
          </a:xfrm>
          <a:prstGeom prst="rect">
            <a:avLst/>
          </a:prstGeom>
        </p:spPr>
        <p:txBody>
          <a:bodyPr wrap="square">
            <a:spAutoFit/>
          </a:bodyPr>
          <a:lstStyle/>
          <a:p>
            <a:pPr algn="r" latinLnBrk="0">
              <a:lnSpc>
                <a:spcPct val="110000"/>
              </a:lnSpc>
            </a:pP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2021.</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6.</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22</a:t>
            </a:r>
            <a:endParaRPr lang="en-US" altLang="ko-KR" sz="200" dirty="0">
              <a:ln>
                <a:solidFill>
                  <a:schemeClr val="accent1">
                    <a:alpha val="0"/>
                  </a:schemeClr>
                </a:solidFill>
              </a:ln>
              <a:solidFill>
                <a:srgbClr val="31859C"/>
              </a:solidFill>
              <a:latin typeface="KoPub돋움체 Bold" pitchFamily="2" charset="-127"/>
              <a:ea typeface="KoPub돋움체 Bold" pitchFamily="2" charset="-127"/>
            </a:endParaRPr>
          </a:p>
          <a:p>
            <a:pPr algn="r" latinLnBrk="0">
              <a:lnSpc>
                <a:spcPct val="110000"/>
              </a:lnSpc>
            </a:pPr>
            <a:r>
              <a:rPr lang="en-US" altLang="ko-KR" sz="1000" dirty="0">
                <a:ln>
                  <a:solidFill>
                    <a:schemeClr val="accent1">
                      <a:alpha val="0"/>
                    </a:schemeClr>
                  </a:solidFill>
                </a:ln>
                <a:solidFill>
                  <a:srgbClr val="31859C"/>
                </a:solidFill>
                <a:latin typeface="KoPub돋움체 Medium" pitchFamily="2" charset="-127"/>
                <a:ea typeface="KoPub돋움체 Medium" pitchFamily="2" charset="-127"/>
              </a:rPr>
              <a:t>Investment </a:t>
            </a:r>
            <a:r>
              <a:rPr lang="en-US" altLang="ko-KR" sz="900" dirty="0">
                <a:ln>
                  <a:solidFill>
                    <a:schemeClr val="accent1">
                      <a:alpha val="0"/>
                    </a:schemeClr>
                  </a:solidFill>
                </a:ln>
                <a:solidFill>
                  <a:srgbClr val="31859C"/>
                </a:solidFill>
                <a:latin typeface="KoPub돋움체 Medium" pitchFamily="2" charset="-127"/>
                <a:ea typeface="KoPub돋움체 Medium" pitchFamily="2" charset="-127"/>
              </a:rPr>
              <a:t>from Korea Technology Finance Corporation </a:t>
            </a:r>
            <a:r>
              <a:rPr lang="en-US" altLang="ko-KR" sz="1000" dirty="0">
                <a:ln>
                  <a:solidFill>
                    <a:schemeClr val="accent1">
                      <a:alpha val="0"/>
                    </a:schemeClr>
                  </a:solidFill>
                </a:ln>
                <a:solidFill>
                  <a:srgbClr val="31859C"/>
                </a:solidFill>
                <a:latin typeface="KoPub돋움체 Medium" pitchFamily="2" charset="-127"/>
                <a:ea typeface="KoPub돋움체 Medium" pitchFamily="2" charset="-127"/>
              </a:rPr>
              <a:t>(0.22 $M)</a:t>
            </a:r>
            <a:endParaRPr lang="ko-KR" altLang="en-US" sz="1000" dirty="0">
              <a:ln>
                <a:solidFill>
                  <a:schemeClr val="accent1">
                    <a:alpha val="0"/>
                  </a:schemeClr>
                </a:solidFill>
              </a:ln>
              <a:solidFill>
                <a:srgbClr val="31859C"/>
              </a:solidFill>
              <a:latin typeface="KoPub돋움체 Medium" pitchFamily="2" charset="-127"/>
              <a:ea typeface="KoPub돋움체 Medium" pitchFamily="2" charset="-127"/>
            </a:endParaRPr>
          </a:p>
        </p:txBody>
      </p:sp>
      <p:sp>
        <p:nvSpPr>
          <p:cNvPr id="34" name="직사각형 33"/>
          <p:cNvSpPr/>
          <p:nvPr/>
        </p:nvSpPr>
        <p:spPr>
          <a:xfrm>
            <a:off x="2389230" y="1918831"/>
            <a:ext cx="2232248" cy="609719"/>
          </a:xfrm>
          <a:prstGeom prst="rect">
            <a:avLst/>
          </a:prstGeom>
        </p:spPr>
        <p:txBody>
          <a:bodyPr wrap="square">
            <a:spAutoFit/>
          </a:bodyPr>
          <a:lstStyle/>
          <a:p>
            <a:pPr algn="r" latinLnBrk="0">
              <a:lnSpc>
                <a:spcPct val="110000"/>
              </a:lnSpc>
            </a:pP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2022.</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5.</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20</a:t>
            </a:r>
            <a:endParaRPr lang="ko-KR" altLang="en-US" sz="1100" dirty="0">
              <a:ln>
                <a:solidFill>
                  <a:schemeClr val="accent1">
                    <a:alpha val="0"/>
                  </a:schemeClr>
                </a:solidFill>
              </a:ln>
              <a:solidFill>
                <a:srgbClr val="31859C"/>
              </a:solidFill>
              <a:latin typeface="KoPub돋움체 Bold" pitchFamily="2" charset="-127"/>
              <a:ea typeface="KoPub돋움체 Bold" pitchFamily="2" charset="-127"/>
            </a:endParaRPr>
          </a:p>
          <a:p>
            <a:pPr algn="r" latinLnBrk="0">
              <a:lnSpc>
                <a:spcPct val="110000"/>
              </a:lnSpc>
            </a:pPr>
            <a:r>
              <a:rPr lang="en-US" altLang="ko-KR" sz="1000" dirty="0">
                <a:ln>
                  <a:solidFill>
                    <a:schemeClr val="accent1">
                      <a:alpha val="0"/>
                    </a:schemeClr>
                  </a:solidFill>
                </a:ln>
                <a:solidFill>
                  <a:srgbClr val="31859C"/>
                </a:solidFill>
                <a:latin typeface="KoPub돋움체 Medium" pitchFamily="2" charset="-127"/>
                <a:ea typeface="KoPub돋움체 Medium" pitchFamily="2" charset="-127"/>
              </a:rPr>
              <a:t>Investment from private funding associations (0.3 $M)</a:t>
            </a:r>
            <a:endParaRPr lang="ko-KR" altLang="en-US" sz="1000" dirty="0">
              <a:ln>
                <a:solidFill>
                  <a:schemeClr val="accent1">
                    <a:alpha val="0"/>
                  </a:schemeClr>
                </a:solidFill>
              </a:ln>
              <a:solidFill>
                <a:srgbClr val="31859C"/>
              </a:solidFill>
              <a:latin typeface="KoPub돋움체 Medium" pitchFamily="2" charset="-127"/>
              <a:ea typeface="KoPub돋움체 Medium" pitchFamily="2" charset="-127"/>
            </a:endParaRPr>
          </a:p>
        </p:txBody>
      </p:sp>
      <p:sp>
        <p:nvSpPr>
          <p:cNvPr id="35" name="직사각형 34"/>
          <p:cNvSpPr/>
          <p:nvPr/>
        </p:nvSpPr>
        <p:spPr>
          <a:xfrm>
            <a:off x="4202357" y="1486831"/>
            <a:ext cx="2232248" cy="609719"/>
          </a:xfrm>
          <a:prstGeom prst="rect">
            <a:avLst/>
          </a:prstGeom>
        </p:spPr>
        <p:txBody>
          <a:bodyPr wrap="square">
            <a:spAutoFit/>
          </a:bodyPr>
          <a:lstStyle/>
          <a:p>
            <a:pPr algn="r" latinLnBrk="0">
              <a:lnSpc>
                <a:spcPct val="110000"/>
              </a:lnSpc>
            </a:pP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2022.</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12.</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26</a:t>
            </a:r>
            <a:endParaRPr lang="en-US" altLang="ko-KR" sz="300" dirty="0">
              <a:ln>
                <a:solidFill>
                  <a:schemeClr val="accent1">
                    <a:alpha val="0"/>
                  </a:schemeClr>
                </a:solidFill>
              </a:ln>
              <a:solidFill>
                <a:srgbClr val="31859C"/>
              </a:solidFill>
              <a:latin typeface="KoPub돋움체 Bold" pitchFamily="2" charset="-127"/>
              <a:ea typeface="KoPub돋움체 Bold" pitchFamily="2" charset="-127"/>
            </a:endParaRPr>
          </a:p>
          <a:p>
            <a:pPr algn="r" latinLnBrk="0">
              <a:lnSpc>
                <a:spcPct val="110000"/>
              </a:lnSpc>
            </a:pPr>
            <a:r>
              <a:rPr lang="en-US" altLang="ko-KR" sz="1000" dirty="0">
                <a:ln>
                  <a:solidFill>
                    <a:schemeClr val="accent1">
                      <a:alpha val="0"/>
                    </a:schemeClr>
                  </a:solidFill>
                </a:ln>
                <a:solidFill>
                  <a:srgbClr val="31859C"/>
                </a:solidFill>
                <a:latin typeface="KoPub돋움체 Medium" pitchFamily="2" charset="-127"/>
                <a:ea typeface="KoPub돋움체 Medium" pitchFamily="2" charset="-127"/>
              </a:rPr>
              <a:t>Investment from a private funding (Nautilus,</a:t>
            </a:r>
            <a:r>
              <a:rPr lang="ko-KR" altLang="en-US" sz="1000" dirty="0">
                <a:ln>
                  <a:solidFill>
                    <a:schemeClr val="accent1">
                      <a:alpha val="0"/>
                    </a:schemeClr>
                  </a:solidFill>
                </a:ln>
                <a:solidFill>
                  <a:srgbClr val="31859C"/>
                </a:solidFill>
                <a:latin typeface="KoPub돋움체 Medium" pitchFamily="2" charset="-127"/>
                <a:ea typeface="KoPub돋움체 Medium" pitchFamily="2" charset="-127"/>
              </a:rPr>
              <a:t> </a:t>
            </a:r>
            <a:r>
              <a:rPr lang="en-US" altLang="ko-KR" sz="1000" dirty="0">
                <a:ln>
                  <a:solidFill>
                    <a:schemeClr val="accent1">
                      <a:alpha val="0"/>
                    </a:schemeClr>
                  </a:solidFill>
                </a:ln>
                <a:solidFill>
                  <a:srgbClr val="31859C"/>
                </a:solidFill>
                <a:latin typeface="KoPub돋움체 Medium" pitchFamily="2" charset="-127"/>
                <a:ea typeface="KoPub돋움체 Medium" pitchFamily="2" charset="-127"/>
              </a:rPr>
              <a:t>15 $K)</a:t>
            </a:r>
            <a:endParaRPr lang="ko-KR" altLang="en-US" sz="1000" dirty="0">
              <a:ln>
                <a:solidFill>
                  <a:schemeClr val="accent1">
                    <a:alpha val="0"/>
                  </a:schemeClr>
                </a:solidFill>
              </a:ln>
              <a:solidFill>
                <a:srgbClr val="31859C"/>
              </a:solidFill>
              <a:latin typeface="KoPub돋움체 Medium" pitchFamily="2" charset="-127"/>
              <a:ea typeface="KoPub돋움체 Medium" pitchFamily="2" charset="-127"/>
            </a:endParaRPr>
          </a:p>
        </p:txBody>
      </p:sp>
      <p:sp>
        <p:nvSpPr>
          <p:cNvPr id="36" name="직사각형 35"/>
          <p:cNvSpPr/>
          <p:nvPr/>
        </p:nvSpPr>
        <p:spPr>
          <a:xfrm>
            <a:off x="8783954" y="4887311"/>
            <a:ext cx="280846" cy="184666"/>
          </a:xfrm>
          <a:prstGeom prst="rect">
            <a:avLst/>
          </a:prstGeom>
        </p:spPr>
        <p:txBody>
          <a:bodyPr wrap="none">
            <a:spAutoFit/>
          </a:bodyPr>
          <a:lstStyle/>
          <a:p>
            <a:fld id="{A0745E7D-00DB-4F4A-92FD-554146D1DE9E}" type="slidenum">
              <a:rPr lang="ko-KR" altLang="en-US" sz="600" b="0" kern="100" smtClean="0">
                <a:ln>
                  <a:solidFill>
                    <a:schemeClr val="bg1">
                      <a:lumMod val="65000"/>
                      <a:alpha val="0"/>
                    </a:schemeClr>
                  </a:solidFill>
                </a:ln>
                <a:solidFill>
                  <a:schemeClr val="bg1"/>
                </a:solidFill>
                <a:effectLst/>
                <a:latin typeface="KoPub돋움체 Medium" pitchFamily="2" charset="-127"/>
                <a:ea typeface="KoPub돋움체 Medium" pitchFamily="2" charset="-127"/>
                <a:cs typeface="+mn-cs"/>
              </a:rPr>
              <a:pPr/>
              <a:t>12</a:t>
            </a:fld>
            <a:endParaRPr lang="ko-KR" altLang="en-US" sz="600" b="0" kern="100" dirty="0">
              <a:ln>
                <a:solidFill>
                  <a:schemeClr val="bg1">
                    <a:lumMod val="65000"/>
                    <a:alpha val="0"/>
                  </a:schemeClr>
                </a:solidFill>
              </a:ln>
              <a:solidFill>
                <a:schemeClr val="bg1"/>
              </a:solidFill>
              <a:effectLst/>
              <a:latin typeface="KoPub돋움체 Medium" pitchFamily="2" charset="-127"/>
              <a:ea typeface="KoPub돋움체 Medium" pitchFamily="2" charset="-127"/>
              <a:cs typeface="+mn-cs"/>
            </a:endParaRPr>
          </a:p>
        </p:txBody>
      </p:sp>
      <p:sp>
        <p:nvSpPr>
          <p:cNvPr id="37" name="TextBox 36"/>
          <p:cNvSpPr txBox="1"/>
          <p:nvPr/>
        </p:nvSpPr>
        <p:spPr>
          <a:xfrm>
            <a:off x="8222442" y="4883451"/>
            <a:ext cx="661078" cy="193899"/>
          </a:xfrm>
          <a:prstGeom prst="rect">
            <a:avLst/>
          </a:prstGeom>
          <a:noFill/>
        </p:spPr>
        <p:txBody>
          <a:bodyPr wrap="none" rtlCol="0">
            <a:spAutoFit/>
          </a:bodyPr>
          <a:lstStyle/>
          <a:p>
            <a:pPr marL="0" algn="l" defTabSz="914400" rtl="0" eaLnBrk="1" latinLnBrk="1" hangingPunct="1">
              <a:lnSpc>
                <a:spcPct val="110000"/>
              </a:lnSpc>
            </a:pPr>
            <a:r>
              <a:rPr lang="en-US" altLang="ko-KR" sz="600" kern="100" dirty="0">
                <a:ln>
                  <a:solidFill>
                    <a:schemeClr val="bg1">
                      <a:lumMod val="65000"/>
                      <a:alpha val="0"/>
                    </a:schemeClr>
                  </a:solidFill>
                </a:ln>
                <a:solidFill>
                  <a:schemeClr val="bg1"/>
                </a:solidFill>
                <a:latin typeface="KoPub돋움체 Medium" pitchFamily="2" charset="-127"/>
                <a:ea typeface="KoPub돋움체 Medium" pitchFamily="2" charset="-127"/>
              </a:rPr>
              <a:t>PHOTONISOL</a:t>
            </a:r>
            <a:endParaRPr lang="en-US" altLang="ko-KR" sz="600" b="0" kern="100" dirty="0">
              <a:ln>
                <a:solidFill>
                  <a:schemeClr val="bg1">
                    <a:lumMod val="65000"/>
                    <a:alpha val="0"/>
                  </a:schemeClr>
                </a:solidFill>
              </a:ln>
              <a:solidFill>
                <a:schemeClr val="bg1"/>
              </a:solidFill>
              <a:effectLst/>
              <a:latin typeface="KoPub돋움체 Medium" pitchFamily="2" charset="-127"/>
              <a:ea typeface="KoPub돋움체 Medium" pitchFamily="2" charset="-127"/>
            </a:endParaRPr>
          </a:p>
        </p:txBody>
      </p:sp>
      <p:sp>
        <p:nvSpPr>
          <p:cNvPr id="3" name="타원 2">
            <a:extLst>
              <a:ext uri="{FF2B5EF4-FFF2-40B4-BE49-F238E27FC236}">
                <a16:creationId xmlns:a16="http://schemas.microsoft.com/office/drawing/2014/main" id="{FF41F5D9-CE26-ED06-8FA4-64BBE8A3EC98}"/>
              </a:ext>
            </a:extLst>
          </p:cNvPr>
          <p:cNvSpPr/>
          <p:nvPr/>
        </p:nvSpPr>
        <p:spPr>
          <a:xfrm>
            <a:off x="7731018" y="1971659"/>
            <a:ext cx="108982" cy="108982"/>
          </a:xfrm>
          <a:prstGeom prst="ellipse">
            <a:avLst/>
          </a:prstGeom>
          <a:solidFill>
            <a:schemeClr val="bg1"/>
          </a:solidFill>
          <a:ln w="508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타원 3">
            <a:extLst>
              <a:ext uri="{FF2B5EF4-FFF2-40B4-BE49-F238E27FC236}">
                <a16:creationId xmlns:a16="http://schemas.microsoft.com/office/drawing/2014/main" id="{66787F08-8946-26A6-4FE5-8A060D135417}"/>
              </a:ext>
            </a:extLst>
          </p:cNvPr>
          <p:cNvSpPr/>
          <p:nvPr/>
        </p:nvSpPr>
        <p:spPr>
          <a:xfrm>
            <a:off x="7682400" y="1923750"/>
            <a:ext cx="204800" cy="204800"/>
          </a:xfrm>
          <a:prstGeom prst="ellipse">
            <a:avLst/>
          </a:prstGeom>
          <a:noFill/>
          <a:ln w="3175">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EBD8934D-3E00-DBD1-4099-740714729925}"/>
              </a:ext>
            </a:extLst>
          </p:cNvPr>
          <p:cNvSpPr/>
          <p:nvPr/>
        </p:nvSpPr>
        <p:spPr>
          <a:xfrm>
            <a:off x="5922400" y="968431"/>
            <a:ext cx="2232248" cy="609719"/>
          </a:xfrm>
          <a:prstGeom prst="rect">
            <a:avLst/>
          </a:prstGeom>
        </p:spPr>
        <p:txBody>
          <a:bodyPr wrap="square">
            <a:spAutoFit/>
          </a:bodyPr>
          <a:lstStyle/>
          <a:p>
            <a:pPr algn="r" latinLnBrk="0">
              <a:lnSpc>
                <a:spcPct val="110000"/>
              </a:lnSpc>
            </a:pP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2023.</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8.</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10</a:t>
            </a:r>
            <a:endParaRPr lang="en-US" altLang="ko-KR" sz="300" dirty="0">
              <a:ln>
                <a:solidFill>
                  <a:schemeClr val="accent1">
                    <a:alpha val="0"/>
                  </a:schemeClr>
                </a:solidFill>
              </a:ln>
              <a:solidFill>
                <a:srgbClr val="31859C"/>
              </a:solidFill>
              <a:latin typeface="KoPub돋움체 Bold" pitchFamily="2" charset="-127"/>
              <a:ea typeface="KoPub돋움체 Bold" pitchFamily="2" charset="-127"/>
            </a:endParaRPr>
          </a:p>
          <a:p>
            <a:pPr algn="r" latinLnBrk="0">
              <a:lnSpc>
                <a:spcPct val="110000"/>
              </a:lnSpc>
            </a:pPr>
            <a:r>
              <a:rPr lang="en-US" altLang="ko-KR" sz="1000" dirty="0">
                <a:ln>
                  <a:solidFill>
                    <a:schemeClr val="accent1">
                      <a:alpha val="0"/>
                    </a:schemeClr>
                  </a:solidFill>
                </a:ln>
                <a:solidFill>
                  <a:srgbClr val="31859C"/>
                </a:solidFill>
                <a:latin typeface="KoPub돋움체 Medium" pitchFamily="2" charset="-127"/>
                <a:ea typeface="KoPub돋움체 Medium" pitchFamily="2" charset="-127"/>
              </a:rPr>
              <a:t>Investment from </a:t>
            </a:r>
            <a:r>
              <a:rPr lang="en-US" altLang="ko-KR" sz="1000" dirty="0" err="1">
                <a:ln>
                  <a:solidFill>
                    <a:schemeClr val="accent1">
                      <a:alpha val="0"/>
                    </a:schemeClr>
                  </a:solidFill>
                </a:ln>
                <a:solidFill>
                  <a:srgbClr val="31859C"/>
                </a:solidFill>
                <a:latin typeface="KoPub돋움체 Medium" pitchFamily="2" charset="-127"/>
                <a:ea typeface="KoPub돋움체 Medium" pitchFamily="2" charset="-127"/>
              </a:rPr>
              <a:t>Hanayng</a:t>
            </a:r>
            <a:r>
              <a:rPr lang="en-US" altLang="ko-KR" sz="1000" dirty="0">
                <a:ln>
                  <a:solidFill>
                    <a:schemeClr val="accent1">
                      <a:alpha val="0"/>
                    </a:schemeClr>
                  </a:solidFill>
                </a:ln>
                <a:solidFill>
                  <a:srgbClr val="31859C"/>
                </a:solidFill>
                <a:latin typeface="KoPub돋움체 Medium" pitchFamily="2" charset="-127"/>
                <a:ea typeface="KoPub돋움체 Medium" pitchFamily="2" charset="-127"/>
              </a:rPr>
              <a:t> Univ holding &amp; private funding (0.3 $M)</a:t>
            </a:r>
            <a:endParaRPr lang="ko-KR" altLang="en-US" sz="1000" dirty="0">
              <a:ln>
                <a:solidFill>
                  <a:schemeClr val="accent1">
                    <a:alpha val="0"/>
                  </a:schemeClr>
                </a:solidFill>
              </a:ln>
              <a:solidFill>
                <a:srgbClr val="31859C"/>
              </a:solidFill>
              <a:latin typeface="KoPub돋움체 Medium" pitchFamily="2" charset="-127"/>
              <a:ea typeface="KoPub돋움체 Medium" pitchFamily="2" charset="-127"/>
            </a:endParaRPr>
          </a:p>
        </p:txBody>
      </p:sp>
      <p:cxnSp>
        <p:nvCxnSpPr>
          <p:cNvPr id="9" name="직선 화살표 연결선 8">
            <a:extLst>
              <a:ext uri="{FF2B5EF4-FFF2-40B4-BE49-F238E27FC236}">
                <a16:creationId xmlns:a16="http://schemas.microsoft.com/office/drawing/2014/main" id="{62CAEC58-4E34-152F-B7E2-9311A059951C}"/>
              </a:ext>
            </a:extLst>
          </p:cNvPr>
          <p:cNvCxnSpPr/>
          <p:nvPr/>
        </p:nvCxnSpPr>
        <p:spPr>
          <a:xfrm>
            <a:off x="2412000" y="3020502"/>
            <a:ext cx="0" cy="2602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타원 28">
            <a:extLst>
              <a:ext uri="{FF2B5EF4-FFF2-40B4-BE49-F238E27FC236}">
                <a16:creationId xmlns:a16="http://schemas.microsoft.com/office/drawing/2014/main" id="{CF3DAF19-F11A-EF51-3A86-ABCCA4CDEC15}"/>
              </a:ext>
            </a:extLst>
          </p:cNvPr>
          <p:cNvSpPr/>
          <p:nvPr/>
        </p:nvSpPr>
        <p:spPr>
          <a:xfrm>
            <a:off x="6867018" y="2198859"/>
            <a:ext cx="108982" cy="108982"/>
          </a:xfrm>
          <a:prstGeom prst="ellipse">
            <a:avLst/>
          </a:prstGeom>
          <a:solidFill>
            <a:schemeClr val="bg1"/>
          </a:solidFill>
          <a:ln w="508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타원 37">
            <a:extLst>
              <a:ext uri="{FF2B5EF4-FFF2-40B4-BE49-F238E27FC236}">
                <a16:creationId xmlns:a16="http://schemas.microsoft.com/office/drawing/2014/main" id="{19028ED3-87E0-873E-47C9-7809C1A0C3B1}"/>
              </a:ext>
            </a:extLst>
          </p:cNvPr>
          <p:cNvSpPr/>
          <p:nvPr/>
        </p:nvSpPr>
        <p:spPr>
          <a:xfrm>
            <a:off x="6818400" y="2150950"/>
            <a:ext cx="204800" cy="204800"/>
          </a:xfrm>
          <a:prstGeom prst="ellipse">
            <a:avLst/>
          </a:prstGeom>
          <a:noFill/>
          <a:ln w="3175">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타원 38">
            <a:extLst>
              <a:ext uri="{FF2B5EF4-FFF2-40B4-BE49-F238E27FC236}">
                <a16:creationId xmlns:a16="http://schemas.microsoft.com/office/drawing/2014/main" id="{691AE183-FA4A-9D50-00F7-6388684C1718}"/>
              </a:ext>
            </a:extLst>
          </p:cNvPr>
          <p:cNvSpPr/>
          <p:nvPr/>
        </p:nvSpPr>
        <p:spPr>
          <a:xfrm>
            <a:off x="8563018" y="1723659"/>
            <a:ext cx="108982" cy="108982"/>
          </a:xfrm>
          <a:prstGeom prst="ellipse">
            <a:avLst/>
          </a:prstGeom>
          <a:solidFill>
            <a:schemeClr val="bg1"/>
          </a:solidFill>
          <a:ln w="508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타원 39">
            <a:extLst>
              <a:ext uri="{FF2B5EF4-FFF2-40B4-BE49-F238E27FC236}">
                <a16:creationId xmlns:a16="http://schemas.microsoft.com/office/drawing/2014/main" id="{6606C487-1EB8-373F-8219-7D836F0968E6}"/>
              </a:ext>
            </a:extLst>
          </p:cNvPr>
          <p:cNvSpPr/>
          <p:nvPr/>
        </p:nvSpPr>
        <p:spPr>
          <a:xfrm>
            <a:off x="8514400" y="1675750"/>
            <a:ext cx="204800" cy="204800"/>
          </a:xfrm>
          <a:prstGeom prst="ellipse">
            <a:avLst/>
          </a:prstGeom>
          <a:noFill/>
          <a:ln w="3175">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1" name="직선 화살표 연결선 40">
            <a:extLst>
              <a:ext uri="{FF2B5EF4-FFF2-40B4-BE49-F238E27FC236}">
                <a16:creationId xmlns:a16="http://schemas.microsoft.com/office/drawing/2014/main" id="{3DB422D9-0CC1-E213-3FB6-08D318CCFBD3}"/>
              </a:ext>
            </a:extLst>
          </p:cNvPr>
          <p:cNvCxnSpPr/>
          <p:nvPr/>
        </p:nvCxnSpPr>
        <p:spPr>
          <a:xfrm>
            <a:off x="4183200" y="2485350"/>
            <a:ext cx="0" cy="2602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직선 화살표 연결선 41">
            <a:extLst>
              <a:ext uri="{FF2B5EF4-FFF2-40B4-BE49-F238E27FC236}">
                <a16:creationId xmlns:a16="http://schemas.microsoft.com/office/drawing/2014/main" id="{9DB83030-98AE-7D1A-0483-A2A745036AA1}"/>
              </a:ext>
            </a:extLst>
          </p:cNvPr>
          <p:cNvCxnSpPr/>
          <p:nvPr/>
        </p:nvCxnSpPr>
        <p:spPr>
          <a:xfrm>
            <a:off x="6008419" y="2080641"/>
            <a:ext cx="0" cy="2602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 name="직선 화살표 연결선 42">
            <a:extLst>
              <a:ext uri="{FF2B5EF4-FFF2-40B4-BE49-F238E27FC236}">
                <a16:creationId xmlns:a16="http://schemas.microsoft.com/office/drawing/2014/main" id="{55D85DEB-57F8-EAF5-FEE2-14D72070F461}"/>
              </a:ext>
            </a:extLst>
          </p:cNvPr>
          <p:cNvCxnSpPr>
            <a:cxnSpLocks/>
          </p:cNvCxnSpPr>
          <p:nvPr/>
        </p:nvCxnSpPr>
        <p:spPr>
          <a:xfrm>
            <a:off x="7768800" y="1528060"/>
            <a:ext cx="0" cy="3524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직선 화살표 연결선 45">
            <a:extLst>
              <a:ext uri="{FF2B5EF4-FFF2-40B4-BE49-F238E27FC236}">
                <a16:creationId xmlns:a16="http://schemas.microsoft.com/office/drawing/2014/main" id="{C0F47A24-1E65-E80B-6E9C-D456089FFC83}"/>
              </a:ext>
            </a:extLst>
          </p:cNvPr>
          <p:cNvCxnSpPr>
            <a:cxnSpLocks/>
          </p:cNvCxnSpPr>
          <p:nvPr/>
        </p:nvCxnSpPr>
        <p:spPr>
          <a:xfrm>
            <a:off x="8603675" y="919065"/>
            <a:ext cx="0" cy="7165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8" name="직사각형 47">
            <a:extLst>
              <a:ext uri="{FF2B5EF4-FFF2-40B4-BE49-F238E27FC236}">
                <a16:creationId xmlns:a16="http://schemas.microsoft.com/office/drawing/2014/main" id="{1C9FDF4F-A68A-9078-04FD-54DAEA8EA063}"/>
              </a:ext>
            </a:extLst>
          </p:cNvPr>
          <p:cNvSpPr/>
          <p:nvPr/>
        </p:nvSpPr>
        <p:spPr>
          <a:xfrm>
            <a:off x="6679784" y="2420066"/>
            <a:ext cx="1542658" cy="660502"/>
          </a:xfrm>
          <a:prstGeom prst="rect">
            <a:avLst/>
          </a:prstGeom>
        </p:spPr>
        <p:txBody>
          <a:bodyPr wrap="square">
            <a:spAutoFit/>
          </a:bodyPr>
          <a:lstStyle/>
          <a:p>
            <a:pPr latinLnBrk="0">
              <a:lnSpc>
                <a:spcPct val="110000"/>
              </a:lnSpc>
            </a:pPr>
            <a:r>
              <a:rPr lang="en-US" altLang="ko-KR" sz="1100" dirty="0">
                <a:ln>
                  <a:solidFill>
                    <a:schemeClr val="accent1">
                      <a:alpha val="0"/>
                    </a:schemeClr>
                  </a:solidFill>
                </a:ln>
                <a:solidFill>
                  <a:schemeClr val="bg1"/>
                </a:solidFill>
                <a:latin typeface="KoPub돋움체 Bold" pitchFamily="2" charset="-127"/>
                <a:ea typeface="KoPub돋움체 Bold" pitchFamily="2" charset="-127"/>
              </a:rPr>
              <a:t>2023. 7.</a:t>
            </a:r>
          </a:p>
          <a:p>
            <a:pPr latinLnBrk="0">
              <a:lnSpc>
                <a:spcPct val="110000"/>
              </a:lnSpc>
            </a:pPr>
            <a:endParaRPr lang="en-US" altLang="ko-KR" sz="300" dirty="0">
              <a:ln>
                <a:solidFill>
                  <a:schemeClr val="accent1">
                    <a:alpha val="0"/>
                  </a:schemeClr>
                </a:solidFill>
              </a:ln>
              <a:solidFill>
                <a:schemeClr val="bg1"/>
              </a:solidFill>
              <a:latin typeface="KoPub돋움체 Bold" pitchFamily="2" charset="-127"/>
              <a:ea typeface="KoPub돋움체 Bold" pitchFamily="2" charset="-127"/>
            </a:endParaRPr>
          </a:p>
          <a:p>
            <a:pPr latinLnBrk="0">
              <a:lnSpc>
                <a:spcPct val="110000"/>
              </a:lnSpc>
            </a:pPr>
            <a:r>
              <a:rPr lang="en-US" altLang="ko-KR" sz="1000" dirty="0">
                <a:ln>
                  <a:solidFill>
                    <a:schemeClr val="accent1">
                      <a:alpha val="0"/>
                    </a:schemeClr>
                  </a:solidFill>
                </a:ln>
                <a:solidFill>
                  <a:schemeClr val="bg1"/>
                </a:solidFill>
                <a:latin typeface="KoPub돋움체 Medium" pitchFamily="2" charset="-127"/>
                <a:ea typeface="KoPub돋움체 Medium" pitchFamily="2" charset="-127"/>
              </a:rPr>
              <a:t>3-year deep tech tips project (1.15 $M)</a:t>
            </a:r>
            <a:endParaRPr lang="ko-KR" altLang="en-US" sz="1000" dirty="0">
              <a:ln>
                <a:solidFill>
                  <a:schemeClr val="accent1">
                    <a:alpha val="0"/>
                  </a:schemeClr>
                </a:solidFill>
              </a:ln>
              <a:solidFill>
                <a:schemeClr val="bg1"/>
              </a:solidFill>
              <a:latin typeface="KoPub돋움체 Medium" pitchFamily="2" charset="-127"/>
              <a:ea typeface="KoPub돋움체 Medium" pitchFamily="2" charset="-127"/>
            </a:endParaRPr>
          </a:p>
        </p:txBody>
      </p:sp>
      <p:sp>
        <p:nvSpPr>
          <p:cNvPr id="50" name="직사각형 49">
            <a:extLst>
              <a:ext uri="{FF2B5EF4-FFF2-40B4-BE49-F238E27FC236}">
                <a16:creationId xmlns:a16="http://schemas.microsoft.com/office/drawing/2014/main" id="{EF2487A5-8A2D-A934-A803-0E56A16FDEF1}"/>
              </a:ext>
            </a:extLst>
          </p:cNvPr>
          <p:cNvSpPr/>
          <p:nvPr/>
        </p:nvSpPr>
        <p:spPr>
          <a:xfrm>
            <a:off x="6566276" y="356554"/>
            <a:ext cx="2232248" cy="609719"/>
          </a:xfrm>
          <a:prstGeom prst="rect">
            <a:avLst/>
          </a:prstGeom>
        </p:spPr>
        <p:txBody>
          <a:bodyPr wrap="square">
            <a:spAutoFit/>
          </a:bodyPr>
          <a:lstStyle/>
          <a:p>
            <a:pPr algn="r" latinLnBrk="0">
              <a:lnSpc>
                <a:spcPct val="110000"/>
              </a:lnSpc>
            </a:pP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2023.</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10.</a:t>
            </a:r>
            <a:r>
              <a:rPr lang="ko-KR" altLang="en-US" sz="1100" dirty="0">
                <a:ln>
                  <a:solidFill>
                    <a:schemeClr val="accent1">
                      <a:alpha val="0"/>
                    </a:schemeClr>
                  </a:solidFill>
                </a:ln>
                <a:solidFill>
                  <a:srgbClr val="31859C"/>
                </a:solidFill>
                <a:latin typeface="KoPub돋움체 Bold" pitchFamily="2" charset="-127"/>
                <a:ea typeface="KoPub돋움체 Bold" pitchFamily="2" charset="-127"/>
              </a:rPr>
              <a:t> </a:t>
            </a:r>
            <a:r>
              <a:rPr lang="en-US" altLang="ko-KR" sz="1100" dirty="0">
                <a:ln>
                  <a:solidFill>
                    <a:schemeClr val="accent1">
                      <a:alpha val="0"/>
                    </a:schemeClr>
                  </a:solidFill>
                </a:ln>
                <a:solidFill>
                  <a:srgbClr val="31859C"/>
                </a:solidFill>
                <a:latin typeface="KoPub돋움체 Bold" pitchFamily="2" charset="-127"/>
                <a:ea typeface="KoPub돋움체 Bold" pitchFamily="2" charset="-127"/>
              </a:rPr>
              <a:t>12</a:t>
            </a:r>
            <a:endParaRPr lang="ko-KR" altLang="en-US" sz="1100" dirty="0">
              <a:ln>
                <a:solidFill>
                  <a:schemeClr val="accent1">
                    <a:alpha val="0"/>
                  </a:schemeClr>
                </a:solidFill>
              </a:ln>
              <a:solidFill>
                <a:srgbClr val="31859C"/>
              </a:solidFill>
              <a:latin typeface="KoPub돋움체 Bold" pitchFamily="2" charset="-127"/>
              <a:ea typeface="KoPub돋움체 Bold" pitchFamily="2" charset="-127"/>
            </a:endParaRPr>
          </a:p>
          <a:p>
            <a:pPr algn="r" latinLnBrk="0">
              <a:lnSpc>
                <a:spcPct val="110000"/>
              </a:lnSpc>
            </a:pPr>
            <a:r>
              <a:rPr lang="en-US" altLang="ko-KR" sz="1000" dirty="0">
                <a:ln>
                  <a:solidFill>
                    <a:schemeClr val="accent1">
                      <a:alpha val="0"/>
                    </a:schemeClr>
                  </a:solidFill>
                </a:ln>
                <a:solidFill>
                  <a:srgbClr val="31859C"/>
                </a:solidFill>
                <a:latin typeface="KoPub돋움체 Medium" pitchFamily="2" charset="-127"/>
                <a:ea typeface="KoPub돋움체 Medium" pitchFamily="2" charset="-127"/>
              </a:rPr>
              <a:t>Investment from private funding associations (0.23 $M)</a:t>
            </a:r>
            <a:endParaRPr lang="ko-KR" altLang="en-US" sz="1000" dirty="0">
              <a:ln>
                <a:solidFill>
                  <a:schemeClr val="accent1">
                    <a:alpha val="0"/>
                  </a:schemeClr>
                </a:solidFill>
              </a:ln>
              <a:solidFill>
                <a:srgbClr val="31859C"/>
              </a:solidFill>
              <a:latin typeface="KoPub돋움체 Medium" pitchFamily="2" charset="-127"/>
              <a:ea typeface="KoPub돋움체 Medium" pitchFamily="2" charset="-127"/>
            </a:endParaRPr>
          </a:p>
        </p:txBody>
      </p:sp>
      <p:sp>
        <p:nvSpPr>
          <p:cNvPr id="8" name="직사각형 7">
            <a:extLst>
              <a:ext uri="{FF2B5EF4-FFF2-40B4-BE49-F238E27FC236}">
                <a16:creationId xmlns:a16="http://schemas.microsoft.com/office/drawing/2014/main" id="{16919773-DFB4-154E-7B98-04743A24998A}"/>
              </a:ext>
            </a:extLst>
          </p:cNvPr>
          <p:cNvSpPr/>
          <p:nvPr/>
        </p:nvSpPr>
        <p:spPr>
          <a:xfrm>
            <a:off x="6800042" y="4087778"/>
            <a:ext cx="2257600" cy="316818"/>
          </a:xfrm>
          <a:prstGeom prst="rect">
            <a:avLst/>
          </a:prstGeom>
        </p:spPr>
        <p:txBody>
          <a:bodyPr wrap="square">
            <a:spAutoFit/>
          </a:bodyPr>
          <a:lstStyle/>
          <a:p>
            <a:pPr latinLnBrk="0">
              <a:lnSpc>
                <a:spcPct val="110000"/>
              </a:lnSpc>
            </a:pPr>
            <a:r>
              <a:rPr lang="en-US" altLang="ko-KR" sz="1400" dirty="0">
                <a:ln>
                  <a:solidFill>
                    <a:schemeClr val="accent1">
                      <a:alpha val="0"/>
                    </a:schemeClr>
                  </a:solidFill>
                </a:ln>
                <a:solidFill>
                  <a:srgbClr val="FFFF00"/>
                </a:solidFill>
                <a:latin typeface="KoPub돋움체 Bold" pitchFamily="2" charset="-127"/>
                <a:ea typeface="KoPub돋움체 Bold" pitchFamily="2" charset="-127"/>
              </a:rPr>
              <a:t>Total fund raised </a:t>
            </a:r>
            <a:r>
              <a:rPr lang="en-US" altLang="ko-KR" sz="1400" dirty="0">
                <a:ln>
                  <a:solidFill>
                    <a:schemeClr val="accent1">
                      <a:alpha val="0"/>
                    </a:schemeClr>
                  </a:solidFill>
                </a:ln>
                <a:solidFill>
                  <a:srgbClr val="FFFF00"/>
                </a:solidFill>
                <a:latin typeface="KoPub돋움체 Bold" pitchFamily="2" charset="-127"/>
                <a:ea typeface="KoPub돋움체 Bold" pitchFamily="2" charset="-127"/>
                <a:sym typeface="Symbol" panose="05050102010706020507" pitchFamily="18" charset="2"/>
              </a:rPr>
              <a:t> 3 $M</a:t>
            </a:r>
            <a:endParaRPr lang="ko-KR" altLang="en-US" sz="1100" dirty="0">
              <a:ln>
                <a:solidFill>
                  <a:schemeClr val="accent1">
                    <a:alpha val="0"/>
                  </a:schemeClr>
                </a:solidFill>
              </a:ln>
              <a:solidFill>
                <a:srgbClr val="FFFF00"/>
              </a:solidFill>
              <a:latin typeface="KoPub돋움체 Medium" pitchFamily="2" charset="-127"/>
              <a:ea typeface="KoPub돋움체 Medium" pitchFamily="2" charset="-127"/>
            </a:endParaRPr>
          </a:p>
        </p:txBody>
      </p:sp>
    </p:spTree>
    <p:extLst>
      <p:ext uri="{BB962C8B-B14F-4D97-AF65-F5344CB8AC3E}">
        <p14:creationId xmlns:p14="http://schemas.microsoft.com/office/powerpoint/2010/main" val="1108444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ceil\Downloads\shutterstock_1063669121.jpg"/>
          <p:cNvPicPr>
            <a:picLocks noChangeAspect="1" noChangeArrowheads="1"/>
          </p:cNvPicPr>
          <p:nvPr/>
        </p:nvPicPr>
        <p:blipFill>
          <a:blip r:embed="rId3">
            <a:extLst>
              <a:ext uri="{28A0092B-C50C-407E-A947-70E740481C1C}">
                <a14:useLocalDpi xmlns:a14="http://schemas.microsoft.com/office/drawing/2010/main" val="0"/>
              </a:ext>
            </a:extLst>
          </a:blip>
          <a:srcRect t="-2" b="414"/>
          <a:stretch>
            <a:fillRect/>
          </a:stretch>
        </p:blipFill>
        <p:spPr bwMode="auto">
          <a:xfrm>
            <a:off x="0" y="0"/>
            <a:ext cx="91440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직사각형 9"/>
          <p:cNvSpPr/>
          <p:nvPr/>
        </p:nvSpPr>
        <p:spPr>
          <a:xfrm>
            <a:off x="0" y="0"/>
            <a:ext cx="9144000" cy="4016375"/>
          </a:xfrm>
          <a:prstGeom prst="rect">
            <a:avLst/>
          </a:prstGeom>
          <a:solidFill>
            <a:schemeClr val="accent5">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p>
        </p:txBody>
      </p:sp>
      <p:sp>
        <p:nvSpPr>
          <p:cNvPr id="11" name="TextBox 10"/>
          <p:cNvSpPr txBox="1"/>
          <p:nvPr/>
        </p:nvSpPr>
        <p:spPr>
          <a:xfrm>
            <a:off x="1712976" y="4127707"/>
            <a:ext cx="5493555" cy="523220"/>
          </a:xfrm>
          <a:prstGeom prst="rect">
            <a:avLst/>
          </a:prstGeom>
          <a:noFill/>
        </p:spPr>
        <p:txBody>
          <a:bodyPr wrap="none">
            <a:spAutoFit/>
          </a:bodyPr>
          <a:lstStyle/>
          <a:p>
            <a:pPr algn="ctr" eaLnBrk="1" fontAlgn="auto" latinLnBrk="1" hangingPunct="1">
              <a:spcBef>
                <a:spcPts val="0"/>
              </a:spcBef>
              <a:spcAft>
                <a:spcPts val="0"/>
              </a:spcAft>
              <a:defRPr/>
            </a:pPr>
            <a:r>
              <a:rPr lang="en-US" altLang="ko-KR" sz="2800" b="1" spc="300" dirty="0">
                <a:ln>
                  <a:solidFill>
                    <a:schemeClr val="accent1">
                      <a:shade val="50000"/>
                      <a:alpha val="0"/>
                    </a:schemeClr>
                  </a:solidFill>
                </a:ln>
                <a:solidFill>
                  <a:srgbClr val="0070C0"/>
                </a:solidFill>
                <a:latin typeface="Script MT Bold" panose="03040602040607080904" pitchFamily="66" charset="0"/>
                <a:ea typeface="Microsoft Sans Serif" panose="020B0604020202020204" pitchFamily="34" charset="0"/>
                <a:cs typeface="Times New Roman" panose="02020603050405020304" pitchFamily="18" charset="0"/>
              </a:rPr>
              <a:t>Thank you for your attention.</a:t>
            </a:r>
            <a:endParaRPr lang="ko-KR" altLang="en-US" sz="2800" b="1" spc="300" dirty="0">
              <a:ln>
                <a:solidFill>
                  <a:schemeClr val="accent1">
                    <a:shade val="50000"/>
                    <a:alpha val="0"/>
                  </a:schemeClr>
                </a:solidFill>
              </a:ln>
              <a:solidFill>
                <a:srgbClr val="0070C0"/>
              </a:solidFill>
              <a:latin typeface="Script MT Bold" panose="03040602040607080904" pitchFamily="66" charset="0"/>
              <a:ea typeface="KoPub돋움체 Bold" pitchFamily="2" charset="-127"/>
              <a:cs typeface="Times New Roman" panose="02020603050405020304" pitchFamily="18" charset="0"/>
            </a:endParaRPr>
          </a:p>
        </p:txBody>
      </p:sp>
      <p:sp>
        <p:nvSpPr>
          <p:cNvPr id="12" name="TextBox 11"/>
          <p:cNvSpPr txBox="1"/>
          <p:nvPr/>
        </p:nvSpPr>
        <p:spPr>
          <a:xfrm>
            <a:off x="991532" y="3169410"/>
            <a:ext cx="7160935" cy="328360"/>
          </a:xfrm>
          <a:prstGeom prst="rect">
            <a:avLst/>
          </a:prstGeom>
          <a:solidFill>
            <a:srgbClr val="FFFFCC"/>
          </a:solidFill>
        </p:spPr>
        <p:txBody>
          <a:bodyPr wrap="none">
            <a:spAutoFit/>
          </a:bodyPr>
          <a:lstStyle/>
          <a:p>
            <a:pPr algn="ctr" eaLnBrk="1" fontAlgn="auto" latinLnBrk="1" hangingPunct="1">
              <a:lnSpc>
                <a:spcPct val="120000"/>
              </a:lnSpc>
              <a:spcBef>
                <a:spcPts val="0"/>
              </a:spcBef>
              <a:spcAft>
                <a:spcPts val="0"/>
              </a:spcAft>
              <a:defRPr/>
            </a:pPr>
            <a:r>
              <a:rPr lang="en-US" altLang="ko-KR" sz="1400" b="1" i="1" dirty="0" err="1">
                <a:ln>
                  <a:solidFill>
                    <a:schemeClr val="accent1">
                      <a:shade val="50000"/>
                      <a:alpha val="0"/>
                    </a:schemeClr>
                  </a:solidFill>
                </a:ln>
                <a:solidFill>
                  <a:schemeClr val="tx1">
                    <a:lumMod val="75000"/>
                    <a:lumOff val="25000"/>
                  </a:schemeClr>
                </a:solidFill>
                <a:latin typeface="Times New Roman" panose="02020603050405020304" pitchFamily="18" charset="0"/>
                <a:ea typeface="KoPub돋움체 Medium" pitchFamily="2" charset="-127"/>
                <a:cs typeface="Times New Roman" panose="02020603050405020304" pitchFamily="18" charset="0"/>
              </a:rPr>
              <a:t>PhotoniSol</a:t>
            </a:r>
            <a:r>
              <a:rPr lang="en-US" altLang="ko-KR" sz="1400" b="1" i="1" dirty="0">
                <a:ln>
                  <a:solidFill>
                    <a:schemeClr val="accent1">
                      <a:shade val="50000"/>
                      <a:alpha val="0"/>
                    </a:schemeClr>
                  </a:solidFill>
                </a:ln>
                <a:solidFill>
                  <a:schemeClr val="tx1">
                    <a:lumMod val="75000"/>
                    <a:lumOff val="25000"/>
                  </a:schemeClr>
                </a:solidFill>
                <a:latin typeface="Times New Roman" panose="02020603050405020304" pitchFamily="18" charset="0"/>
                <a:ea typeface="KoPub돋움체 Medium" pitchFamily="2" charset="-127"/>
                <a:cs typeface="Times New Roman" panose="02020603050405020304" pitchFamily="18" charset="0"/>
              </a:rPr>
              <a:t> </a:t>
            </a:r>
            <a:r>
              <a:rPr lang="en-US" altLang="ko-KR" sz="1400" b="1" i="1" dirty="0">
                <a:ln>
                  <a:solidFill>
                    <a:schemeClr val="accent1">
                      <a:shade val="50000"/>
                      <a:alpha val="0"/>
                    </a:schemeClr>
                  </a:solidFill>
                </a:ln>
                <a:solidFill>
                  <a:srgbClr val="0070C0"/>
                </a:solidFill>
                <a:latin typeface="Times New Roman" panose="02020603050405020304" pitchFamily="18" charset="0"/>
                <a:ea typeface="KoPub돋움체 Medium" pitchFamily="2" charset="-127"/>
                <a:cs typeface="Times New Roman" panose="02020603050405020304" pitchFamily="18" charset="0"/>
              </a:rPr>
              <a:t>aims to be </a:t>
            </a:r>
            <a:r>
              <a:rPr lang="en-US" altLang="ko-KR" sz="1400" b="1" i="1" dirty="0">
                <a:ln>
                  <a:solidFill>
                    <a:schemeClr val="accent1">
                      <a:shade val="50000"/>
                      <a:alpha val="0"/>
                    </a:schemeClr>
                  </a:solidFill>
                </a:ln>
                <a:solidFill>
                  <a:schemeClr val="tx1">
                    <a:lumMod val="75000"/>
                    <a:lumOff val="25000"/>
                  </a:schemeClr>
                </a:solidFill>
                <a:latin typeface="Times New Roman" panose="02020603050405020304" pitchFamily="18" charset="0"/>
                <a:ea typeface="KoPub돋움체 Medium" pitchFamily="2" charset="-127"/>
                <a:cs typeface="Times New Roman" panose="02020603050405020304" pitchFamily="18" charset="0"/>
              </a:rPr>
              <a:t>a global solution company </a:t>
            </a:r>
            <a:r>
              <a:rPr lang="en-US" altLang="ko-KR" sz="1400" b="1" i="1" dirty="0">
                <a:ln>
                  <a:solidFill>
                    <a:schemeClr val="accent1">
                      <a:shade val="50000"/>
                      <a:alpha val="0"/>
                    </a:schemeClr>
                  </a:solidFill>
                </a:ln>
                <a:solidFill>
                  <a:srgbClr val="0070C0"/>
                </a:solidFill>
                <a:latin typeface="Times New Roman" panose="02020603050405020304" pitchFamily="18" charset="0"/>
                <a:ea typeface="KoPub돋움체 Medium" pitchFamily="2" charset="-127"/>
                <a:cs typeface="Times New Roman" panose="02020603050405020304" pitchFamily="18" charset="0"/>
              </a:rPr>
              <a:t>in </a:t>
            </a:r>
            <a:r>
              <a:rPr lang="en-US" altLang="ko-KR" sz="1400" b="1" i="1" dirty="0">
                <a:ln>
                  <a:solidFill>
                    <a:schemeClr val="accent1">
                      <a:shade val="50000"/>
                      <a:alpha val="0"/>
                    </a:schemeClr>
                  </a:solidFill>
                </a:ln>
                <a:solidFill>
                  <a:schemeClr val="tx1">
                    <a:lumMod val="75000"/>
                    <a:lumOff val="25000"/>
                  </a:schemeClr>
                </a:solidFill>
                <a:latin typeface="Times New Roman" panose="02020603050405020304" pitchFamily="18" charset="0"/>
                <a:ea typeface="KoPub돋움체 Medium" pitchFamily="2" charset="-127"/>
                <a:cs typeface="Times New Roman" panose="02020603050405020304" pitchFamily="18" charset="0"/>
              </a:rPr>
              <a:t>photonic integrated circuit </a:t>
            </a:r>
            <a:r>
              <a:rPr lang="en-US" altLang="ko-KR" sz="1400" b="1" i="1" dirty="0">
                <a:ln>
                  <a:solidFill>
                    <a:schemeClr val="accent1">
                      <a:shade val="50000"/>
                      <a:alpha val="0"/>
                    </a:schemeClr>
                  </a:solidFill>
                </a:ln>
                <a:solidFill>
                  <a:srgbClr val="0070C0"/>
                </a:solidFill>
                <a:latin typeface="Times New Roman" panose="02020603050405020304" pitchFamily="18" charset="0"/>
                <a:ea typeface="KoPub돋움체 Medium" pitchFamily="2" charset="-127"/>
                <a:cs typeface="Times New Roman" panose="02020603050405020304" pitchFamily="18" charset="0"/>
              </a:rPr>
              <a:t>technologies !!</a:t>
            </a:r>
            <a:endParaRPr lang="ko-KR" altLang="en-US" sz="1400" b="1" i="1" dirty="0">
              <a:ln>
                <a:solidFill>
                  <a:schemeClr val="accent1">
                    <a:shade val="50000"/>
                    <a:alpha val="0"/>
                  </a:schemeClr>
                </a:solidFill>
              </a:ln>
              <a:solidFill>
                <a:srgbClr val="0070C0"/>
              </a:solidFill>
              <a:latin typeface="Times New Roman" panose="02020603050405020304" pitchFamily="18" charset="0"/>
              <a:ea typeface="KoPub돋움체 Medium" pitchFamily="2" charset="-127"/>
              <a:cs typeface="Times New Roman" panose="02020603050405020304" pitchFamily="18" charset="0"/>
            </a:endParaRPr>
          </a:p>
        </p:txBody>
      </p:sp>
      <p:sp>
        <p:nvSpPr>
          <p:cNvPr id="2" name="슬라이드 번호 개체 틀 1"/>
          <p:cNvSpPr>
            <a:spLocks noGrp="1"/>
          </p:cNvSpPr>
          <p:nvPr>
            <p:ph type="sldNum" sz="quarter" idx="12"/>
          </p:nvPr>
        </p:nvSpPr>
        <p:spPr/>
        <p:txBody>
          <a:bodyPr/>
          <a:lstStyle/>
          <a:p>
            <a:pPr>
              <a:defRPr/>
            </a:pPr>
            <a:fld id="{B57BBE29-3111-43C8-99F1-009A3AA09833}" type="slidenum">
              <a:rPr lang="ko-KR" altLang="en-US" smtClean="0"/>
              <a:pPr>
                <a:defRPr/>
              </a:pPr>
              <a:t>13</a:t>
            </a:fld>
            <a:endParaRPr lang="ko-KR" altLang="en-US"/>
          </a:p>
        </p:txBody>
      </p:sp>
      <p:pic>
        <p:nvPicPr>
          <p:cNvPr id="7" name="그림 6">
            <a:extLst>
              <a:ext uri="{FF2B5EF4-FFF2-40B4-BE49-F238E27FC236}">
                <a16:creationId xmlns:a16="http://schemas.microsoft.com/office/drawing/2014/main" id="{9DACE8BA-BDB7-8130-6F9A-C65EC794A1FC}"/>
              </a:ext>
            </a:extLst>
          </p:cNvPr>
          <p:cNvPicPr>
            <a:picLocks noChangeAspect="1"/>
          </p:cNvPicPr>
          <p:nvPr/>
        </p:nvPicPr>
        <p:blipFill>
          <a:blip r:embed="rId4"/>
          <a:stretch>
            <a:fillRect/>
          </a:stretch>
        </p:blipFill>
        <p:spPr>
          <a:xfrm>
            <a:off x="1234061" y="576010"/>
            <a:ext cx="6004800" cy="1836154"/>
          </a:xfrm>
          <a:prstGeom prst="rect">
            <a:avLst/>
          </a:prstGeom>
        </p:spPr>
      </p:pic>
      <p:sp>
        <p:nvSpPr>
          <p:cNvPr id="28710" name="화살표: 아래쪽 28709">
            <a:extLst>
              <a:ext uri="{FF2B5EF4-FFF2-40B4-BE49-F238E27FC236}">
                <a16:creationId xmlns:a16="http://schemas.microsoft.com/office/drawing/2014/main" id="{F40EDDAB-3BEB-EBCC-6AA7-7071988623EC}"/>
              </a:ext>
            </a:extLst>
          </p:cNvPr>
          <p:cNvSpPr/>
          <p:nvPr/>
        </p:nvSpPr>
        <p:spPr>
          <a:xfrm rot="16200000">
            <a:off x="814531" y="1422665"/>
            <a:ext cx="631648" cy="142844"/>
          </a:xfrm>
          <a:prstGeom prst="downArrow">
            <a:avLst/>
          </a:prstGeom>
          <a:solidFill>
            <a:schemeClr val="accent6">
              <a:lumMod val="40000"/>
              <a:lumOff val="60000"/>
            </a:schemeClr>
          </a:solidFill>
          <a:ln w="95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711" name="직사각형 28710">
            <a:extLst>
              <a:ext uri="{FF2B5EF4-FFF2-40B4-BE49-F238E27FC236}">
                <a16:creationId xmlns:a16="http://schemas.microsoft.com/office/drawing/2014/main" id="{A91DEE06-9941-BE52-88E9-720AB0E6213B}"/>
              </a:ext>
            </a:extLst>
          </p:cNvPr>
          <p:cNvSpPr/>
          <p:nvPr/>
        </p:nvSpPr>
        <p:spPr>
          <a:xfrm>
            <a:off x="47498" y="4688719"/>
            <a:ext cx="1548000" cy="430887"/>
          </a:xfrm>
          <a:prstGeom prst="rect">
            <a:avLst/>
          </a:prstGeom>
        </p:spPr>
        <p:txBody>
          <a:bodyPr wrap="square">
            <a:spAutoFit/>
          </a:bodyPr>
          <a:lstStyle/>
          <a:p>
            <a:pPr eaLnBrk="1" fontAlgn="auto" latinLnBrk="1" hangingPunct="1">
              <a:spcBef>
                <a:spcPts val="0"/>
              </a:spcBef>
              <a:spcAft>
                <a:spcPts val="0"/>
              </a:spcAft>
              <a:defRPr/>
            </a:pPr>
            <a:r>
              <a:rPr lang="en-US" altLang="ko-KR" sz="1100" b="1" dirty="0">
                <a:ln>
                  <a:solidFill>
                    <a:schemeClr val="accent1">
                      <a:shade val="50000"/>
                      <a:alpha val="0"/>
                    </a:schemeClr>
                  </a:solidFill>
                </a:ln>
                <a:solidFill>
                  <a:schemeClr val="tx1">
                    <a:lumMod val="50000"/>
                    <a:lumOff val="50000"/>
                  </a:schemeClr>
                </a:solidFill>
                <a:latin typeface="Times New Roman" panose="02020603050405020304" pitchFamily="18" charset="0"/>
                <a:ea typeface="KoPub돋움체 Medium" pitchFamily="2" charset="-127"/>
                <a:cs typeface="Times New Roman" panose="02020603050405020304" pitchFamily="18" charset="0"/>
              </a:rPr>
              <a:t>Contact:   </a:t>
            </a:r>
          </a:p>
          <a:p>
            <a:pPr eaLnBrk="1" fontAlgn="auto" latinLnBrk="1" hangingPunct="1">
              <a:spcBef>
                <a:spcPts val="0"/>
              </a:spcBef>
              <a:spcAft>
                <a:spcPts val="0"/>
              </a:spcAft>
              <a:defRPr/>
            </a:pPr>
            <a:r>
              <a:rPr lang="en-US" altLang="ko-KR" sz="1100" b="1" dirty="0">
                <a:ln>
                  <a:solidFill>
                    <a:schemeClr val="accent1">
                      <a:shade val="50000"/>
                      <a:alpha val="0"/>
                    </a:schemeClr>
                  </a:solidFill>
                </a:ln>
                <a:solidFill>
                  <a:schemeClr val="tx1">
                    <a:lumMod val="50000"/>
                    <a:lumOff val="50000"/>
                  </a:schemeClr>
                </a:solidFill>
                <a:latin typeface="Times New Roman" panose="02020603050405020304" pitchFamily="18" charset="0"/>
                <a:ea typeface="KoPub돋움체 Medium" pitchFamily="2" charset="-127"/>
                <a:cs typeface="Times New Roman" panose="02020603050405020304" pitchFamily="18" charset="0"/>
              </a:rPr>
              <a:t>   </a:t>
            </a:r>
            <a:r>
              <a:rPr lang="en-US" altLang="ko-KR" sz="1100" dirty="0">
                <a:ln>
                  <a:solidFill>
                    <a:schemeClr val="accent1">
                      <a:shade val="50000"/>
                      <a:alpha val="0"/>
                    </a:schemeClr>
                  </a:solidFill>
                </a:ln>
                <a:latin typeface="Times New Roman" panose="02020603050405020304" pitchFamily="18" charset="0"/>
                <a:ea typeface="KoPub돋움체 Medium" pitchFamily="2" charset="-127"/>
                <a:cs typeface="Times New Roman" panose="02020603050405020304" pitchFamily="18" charset="0"/>
              </a:rPr>
              <a:t>ceo@photonisol.com</a:t>
            </a:r>
          </a:p>
        </p:txBody>
      </p:sp>
      <p:pic>
        <p:nvPicPr>
          <p:cNvPr id="3" name="그림 2">
            <a:extLst>
              <a:ext uri="{FF2B5EF4-FFF2-40B4-BE49-F238E27FC236}">
                <a16:creationId xmlns:a16="http://schemas.microsoft.com/office/drawing/2014/main" id="{6BA4E951-0073-4C91-B738-BC66552612B4}"/>
              </a:ext>
            </a:extLst>
          </p:cNvPr>
          <p:cNvPicPr>
            <a:picLocks noChangeAspect="1"/>
          </p:cNvPicPr>
          <p:nvPr/>
        </p:nvPicPr>
        <p:blipFill>
          <a:blip r:embed="rId5"/>
          <a:stretch>
            <a:fillRect/>
          </a:stretch>
        </p:blipFill>
        <p:spPr>
          <a:xfrm>
            <a:off x="7319910" y="502641"/>
            <a:ext cx="1749704" cy="1030313"/>
          </a:xfrm>
          <a:prstGeom prst="rect">
            <a:avLst/>
          </a:prstGeom>
        </p:spPr>
      </p:pic>
      <p:pic>
        <p:nvPicPr>
          <p:cNvPr id="6" name="그림 5">
            <a:extLst>
              <a:ext uri="{FF2B5EF4-FFF2-40B4-BE49-F238E27FC236}">
                <a16:creationId xmlns:a16="http://schemas.microsoft.com/office/drawing/2014/main" id="{61C7671C-8170-EF4F-5F84-3C1C6CF732B5}"/>
              </a:ext>
            </a:extLst>
          </p:cNvPr>
          <p:cNvPicPr>
            <a:picLocks noChangeAspect="1"/>
          </p:cNvPicPr>
          <p:nvPr/>
        </p:nvPicPr>
        <p:blipFill>
          <a:blip r:embed="rId6"/>
          <a:stretch>
            <a:fillRect/>
          </a:stretch>
        </p:blipFill>
        <p:spPr>
          <a:xfrm>
            <a:off x="7320239" y="1604979"/>
            <a:ext cx="1743607" cy="804742"/>
          </a:xfrm>
          <a:prstGeom prst="rect">
            <a:avLst/>
          </a:prstGeom>
        </p:spPr>
      </p:pic>
      <p:pic>
        <p:nvPicPr>
          <p:cNvPr id="4" name="그림 3">
            <a:extLst>
              <a:ext uri="{FF2B5EF4-FFF2-40B4-BE49-F238E27FC236}">
                <a16:creationId xmlns:a16="http://schemas.microsoft.com/office/drawing/2014/main" id="{1D57CAB8-8FFD-EC15-9DFF-903DE8E80C6D}"/>
              </a:ext>
            </a:extLst>
          </p:cNvPr>
          <p:cNvPicPr>
            <a:picLocks noChangeAspect="1"/>
          </p:cNvPicPr>
          <p:nvPr/>
        </p:nvPicPr>
        <p:blipFill>
          <a:blip r:embed="rId7"/>
          <a:stretch>
            <a:fillRect/>
          </a:stretch>
        </p:blipFill>
        <p:spPr>
          <a:xfrm>
            <a:off x="28660" y="892431"/>
            <a:ext cx="1006159" cy="12810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ceil\Downloads\shutterstock_1111936355.jpg"/>
          <p:cNvPicPr>
            <a:picLocks noChangeAspect="1" noChangeArrowheads="1"/>
          </p:cNvPicPr>
          <p:nvPr/>
        </p:nvPicPr>
        <p:blipFill rotWithShape="1">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3111155" y="3522150"/>
            <a:ext cx="5953645" cy="1261884"/>
          </a:xfrm>
          <a:prstGeom prst="rect">
            <a:avLst/>
          </a:prstGeom>
        </p:spPr>
        <p:txBody>
          <a:bodyPr wrap="square">
            <a:spAutoFit/>
          </a:bodyPr>
          <a:lstStyle/>
          <a:p>
            <a:r>
              <a:rPr lang="en-US" altLang="ko-KR" sz="2800" dirty="0">
                <a:ln>
                  <a:solidFill>
                    <a:schemeClr val="accent1">
                      <a:shade val="50000"/>
                      <a:alpha val="0"/>
                    </a:schemeClr>
                  </a:solidFill>
                </a:ln>
                <a:solidFill>
                  <a:schemeClr val="bg1"/>
                </a:solidFill>
                <a:latin typeface="Arial Black" panose="020B0A04020102020204" pitchFamily="34" charset="0"/>
                <a:ea typeface="KoPub돋움체 Bold" pitchFamily="2" charset="-127"/>
                <a:cs typeface="Arial" panose="020B0604020202020204" pitchFamily="34" charset="0"/>
              </a:rPr>
              <a:t>Supplementary materials</a:t>
            </a:r>
          </a:p>
          <a:p>
            <a:pPr marL="449263" indent="-449263"/>
            <a:r>
              <a:rPr lang="en-US" altLang="ko-KR" sz="2400" dirty="0">
                <a:ln>
                  <a:solidFill>
                    <a:schemeClr val="accent1">
                      <a:shade val="50000"/>
                      <a:alpha val="0"/>
                    </a:schemeClr>
                  </a:solidFill>
                </a:ln>
                <a:solidFill>
                  <a:schemeClr val="bg1"/>
                </a:solidFill>
                <a:latin typeface="Arial Black" panose="020B0A04020102020204" pitchFamily="34" charset="0"/>
                <a:ea typeface="KoPub돋움체 Bold" pitchFamily="2" charset="-127"/>
                <a:cs typeface="Arial" panose="020B0604020202020204" pitchFamily="34" charset="0"/>
              </a:rPr>
              <a:t>  - </a:t>
            </a:r>
            <a:r>
              <a:rPr lang="en-US" altLang="ko-KR" sz="2400" dirty="0">
                <a:ln>
                  <a:solidFill>
                    <a:schemeClr val="accent1">
                      <a:shade val="50000"/>
                      <a:alpha val="0"/>
                    </a:schemeClr>
                  </a:solidFill>
                </a:ln>
                <a:solidFill>
                  <a:srgbClr val="FFFF00"/>
                </a:solidFill>
                <a:latin typeface="Arial Black" panose="020B0A04020102020204" pitchFamily="34" charset="0"/>
                <a:ea typeface="KoPub돋움체 Bold" pitchFamily="2" charset="-127"/>
                <a:cs typeface="Arial" panose="020B0604020202020204" pitchFamily="34" charset="0"/>
              </a:rPr>
              <a:t>Next generation semiconductor technology</a:t>
            </a:r>
            <a:endParaRPr lang="ko-KR" altLang="en-US" sz="2400" dirty="0">
              <a:ln>
                <a:solidFill>
                  <a:schemeClr val="accent1">
                    <a:shade val="50000"/>
                    <a:alpha val="0"/>
                  </a:schemeClr>
                </a:solidFill>
              </a:ln>
              <a:solidFill>
                <a:srgbClr val="FFFF00"/>
              </a:solidFill>
              <a:latin typeface="Arial Black" panose="020B0A04020102020204" pitchFamily="34" charset="0"/>
              <a:ea typeface="KoPub돋움체 Bold" pitchFamily="2" charset="-127"/>
              <a:cs typeface="Arial" panose="020B0604020202020204" pitchFamily="34" charset="0"/>
            </a:endParaRPr>
          </a:p>
        </p:txBody>
      </p:sp>
    </p:spTree>
    <p:extLst>
      <p:ext uri="{BB962C8B-B14F-4D97-AF65-F5344CB8AC3E}">
        <p14:creationId xmlns:p14="http://schemas.microsoft.com/office/powerpoint/2010/main" val="714727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직사각형 46"/>
          <p:cNvSpPr/>
          <p:nvPr/>
        </p:nvSpPr>
        <p:spPr>
          <a:xfrm>
            <a:off x="4623436" y="2663891"/>
            <a:ext cx="2020450" cy="62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직사각형 47"/>
          <p:cNvSpPr/>
          <p:nvPr/>
        </p:nvSpPr>
        <p:spPr>
          <a:xfrm>
            <a:off x="6747511" y="2663891"/>
            <a:ext cx="2020450" cy="62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직사각형 45"/>
          <p:cNvSpPr/>
          <p:nvPr/>
        </p:nvSpPr>
        <p:spPr>
          <a:xfrm>
            <a:off x="2493247" y="2663891"/>
            <a:ext cx="2020450" cy="62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직사각형 44"/>
          <p:cNvSpPr/>
          <p:nvPr/>
        </p:nvSpPr>
        <p:spPr>
          <a:xfrm>
            <a:off x="372230" y="3817620"/>
            <a:ext cx="2020450" cy="9147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278130" y="204485"/>
            <a:ext cx="1198405" cy="323165"/>
          </a:xfrm>
          <a:prstGeom prst="rect">
            <a:avLst/>
          </a:prstGeom>
          <a:noFill/>
        </p:spPr>
        <p:txBody>
          <a:bodyPr wrap="none">
            <a:spAutoFit/>
          </a:bodyPr>
          <a:lstStyle>
            <a:defPPr>
              <a:defRPr lang="ko-KR"/>
            </a:defPPr>
            <a:lvl1pPr fontAlgn="auto">
              <a:spcBef>
                <a:spcPts val="0"/>
              </a:spcBef>
              <a:spcAft>
                <a:spcPts val="0"/>
              </a:spcAft>
              <a:defRPr sz="1500">
                <a:ln>
                  <a:solidFill>
                    <a:schemeClr val="accent1">
                      <a:alpha val="0"/>
                    </a:schemeClr>
                  </a:solidFill>
                </a:ln>
                <a:solidFill>
                  <a:schemeClr val="tx1">
                    <a:lumMod val="85000"/>
                    <a:lumOff val="15000"/>
                  </a:schemeClr>
                </a:solidFill>
                <a:latin typeface="KoPub돋움체 Bold" pitchFamily="2" charset="-127"/>
                <a:ea typeface="KoPub돋움체 Bold" pitchFamily="2" charset="-127"/>
              </a:defRPr>
            </a:lvl1pPr>
          </a:lstStyle>
          <a:p>
            <a:r>
              <a:rPr lang="en-US" altLang="ko-KR" dirty="0"/>
              <a:t>Value</a:t>
            </a:r>
            <a:r>
              <a:rPr lang="ko-KR" altLang="en-US" dirty="0"/>
              <a:t> </a:t>
            </a:r>
            <a:r>
              <a:rPr lang="en-US" altLang="ko-KR" dirty="0"/>
              <a:t>Chain</a:t>
            </a:r>
            <a:endParaRPr lang="ko-KR" altLang="en-US" dirty="0"/>
          </a:p>
        </p:txBody>
      </p:sp>
      <p:sp>
        <p:nvSpPr>
          <p:cNvPr id="3" name="오각형 2"/>
          <p:cNvSpPr/>
          <p:nvPr/>
        </p:nvSpPr>
        <p:spPr>
          <a:xfrm>
            <a:off x="-1" y="771525"/>
            <a:ext cx="2590007" cy="43207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연결선 4"/>
          <p:cNvCxnSpPr/>
          <p:nvPr/>
        </p:nvCxnSpPr>
        <p:spPr>
          <a:xfrm>
            <a:off x="316230" y="1295400"/>
            <a:ext cx="0" cy="343693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2441059" y="1295400"/>
            <a:ext cx="0" cy="343693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9" name="그룹 48"/>
          <p:cNvGrpSpPr/>
          <p:nvPr/>
        </p:nvGrpSpPr>
        <p:grpSpPr>
          <a:xfrm>
            <a:off x="4565888" y="1295400"/>
            <a:ext cx="2124829" cy="2011680"/>
            <a:chOff x="4565888" y="1295400"/>
            <a:chExt cx="2124829" cy="3436938"/>
          </a:xfrm>
        </p:grpSpPr>
        <p:cxnSp>
          <p:nvCxnSpPr>
            <p:cNvPr id="7" name="직선 연결선 6"/>
            <p:cNvCxnSpPr/>
            <p:nvPr/>
          </p:nvCxnSpPr>
          <p:spPr>
            <a:xfrm>
              <a:off x="4565888" y="1295400"/>
              <a:ext cx="0" cy="343693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직선 연결선 7"/>
            <p:cNvCxnSpPr/>
            <p:nvPr/>
          </p:nvCxnSpPr>
          <p:spPr>
            <a:xfrm>
              <a:off x="6690717" y="1295400"/>
              <a:ext cx="0" cy="343693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 name="직선 연결선 8"/>
          <p:cNvCxnSpPr/>
          <p:nvPr/>
        </p:nvCxnSpPr>
        <p:spPr>
          <a:xfrm>
            <a:off x="8827298" y="1295400"/>
            <a:ext cx="0" cy="343693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갈매기형 수장 9"/>
          <p:cNvSpPr/>
          <p:nvPr/>
        </p:nvSpPr>
        <p:spPr>
          <a:xfrm>
            <a:off x="2418933" y="771525"/>
            <a:ext cx="2306201" cy="432073"/>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2" name="갈매기형 수장 11"/>
          <p:cNvSpPr/>
          <p:nvPr/>
        </p:nvSpPr>
        <p:spPr>
          <a:xfrm>
            <a:off x="4554061" y="771525"/>
            <a:ext cx="2306201" cy="432073"/>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3" name="갈매기형 수장 12"/>
          <p:cNvSpPr/>
          <p:nvPr/>
        </p:nvSpPr>
        <p:spPr>
          <a:xfrm>
            <a:off x="6689189" y="771525"/>
            <a:ext cx="2306201" cy="432073"/>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5" name="직사각형 14"/>
          <p:cNvSpPr/>
          <p:nvPr/>
        </p:nvSpPr>
        <p:spPr>
          <a:xfrm>
            <a:off x="439704" y="864450"/>
            <a:ext cx="1863010" cy="246221"/>
          </a:xfrm>
          <a:prstGeom prst="rect">
            <a:avLst/>
          </a:prstGeom>
        </p:spPr>
        <p:txBody>
          <a:bodyPr wrap="none" anchor="ctr">
            <a:spAutoFit/>
          </a:bodyPr>
          <a:lstStyle/>
          <a:p>
            <a:pPr algn="ctr"/>
            <a:r>
              <a:rPr lang="en-US" altLang="ko-KR" sz="1000" dirty="0">
                <a:ln>
                  <a:solidFill>
                    <a:schemeClr val="accent1">
                      <a:alpha val="0"/>
                    </a:schemeClr>
                  </a:solidFill>
                </a:ln>
                <a:solidFill>
                  <a:schemeClr val="bg1"/>
                </a:solidFill>
                <a:latin typeface="KoPub돋움체 Bold" pitchFamily="2" charset="-127"/>
                <a:ea typeface="KoPub돋움체 Bold" pitchFamily="2" charset="-127"/>
              </a:rPr>
              <a:t>Si photonics discrete devices</a:t>
            </a:r>
            <a:endParaRPr lang="ko-KR" altLang="en-US" sz="1000" dirty="0">
              <a:ln>
                <a:solidFill>
                  <a:schemeClr val="accent1">
                    <a:alpha val="0"/>
                  </a:schemeClr>
                </a:solidFill>
              </a:ln>
              <a:solidFill>
                <a:schemeClr val="bg1"/>
              </a:solidFill>
              <a:latin typeface="KoPub돋움체 Bold" pitchFamily="2" charset="-127"/>
              <a:ea typeface="KoPub돋움체 Bold" pitchFamily="2" charset="-127"/>
            </a:endParaRPr>
          </a:p>
        </p:txBody>
      </p:sp>
      <p:sp>
        <p:nvSpPr>
          <p:cNvPr id="16" name="직사각형 15"/>
          <p:cNvSpPr/>
          <p:nvPr/>
        </p:nvSpPr>
        <p:spPr>
          <a:xfrm>
            <a:off x="2861747" y="849061"/>
            <a:ext cx="1420582" cy="246221"/>
          </a:xfrm>
          <a:prstGeom prst="rect">
            <a:avLst/>
          </a:prstGeom>
        </p:spPr>
        <p:txBody>
          <a:bodyPr wrap="none" anchor="ctr">
            <a:spAutoFit/>
          </a:bodyPr>
          <a:lstStyle/>
          <a:p>
            <a:pPr algn="ctr"/>
            <a:r>
              <a:rPr lang="en-US" altLang="ko-KR" sz="1000" dirty="0">
                <a:ln>
                  <a:solidFill>
                    <a:schemeClr val="accent1">
                      <a:alpha val="0"/>
                    </a:schemeClr>
                  </a:solidFill>
                </a:ln>
                <a:solidFill>
                  <a:schemeClr val="bg1"/>
                </a:solidFill>
                <a:latin typeface="KoPub돋움체 Bold" pitchFamily="2" charset="-127"/>
                <a:ea typeface="KoPub돋움체 Bold" pitchFamily="2" charset="-127"/>
              </a:rPr>
              <a:t>Si photonics modules</a:t>
            </a:r>
            <a:endParaRPr lang="ko-KR" altLang="en-US" sz="1000" dirty="0">
              <a:ln>
                <a:solidFill>
                  <a:schemeClr val="accent1">
                    <a:alpha val="0"/>
                  </a:schemeClr>
                </a:solidFill>
              </a:ln>
              <a:solidFill>
                <a:schemeClr val="bg1"/>
              </a:solidFill>
              <a:latin typeface="KoPub돋움체 Bold" pitchFamily="2" charset="-127"/>
              <a:ea typeface="KoPub돋움체 Bold" pitchFamily="2" charset="-127"/>
            </a:endParaRPr>
          </a:p>
        </p:txBody>
      </p:sp>
      <p:sp>
        <p:nvSpPr>
          <p:cNvPr id="17" name="직사각형 16"/>
          <p:cNvSpPr/>
          <p:nvPr/>
        </p:nvSpPr>
        <p:spPr>
          <a:xfrm>
            <a:off x="5229310" y="864450"/>
            <a:ext cx="955711" cy="246221"/>
          </a:xfrm>
          <a:prstGeom prst="rect">
            <a:avLst/>
          </a:prstGeom>
        </p:spPr>
        <p:txBody>
          <a:bodyPr wrap="none" anchor="ctr">
            <a:spAutoFit/>
          </a:bodyPr>
          <a:lstStyle/>
          <a:p>
            <a:pPr algn="ctr"/>
            <a:r>
              <a:rPr lang="en-US" altLang="ko-KR" sz="1000" dirty="0">
                <a:ln>
                  <a:solidFill>
                    <a:schemeClr val="accent1">
                      <a:alpha val="0"/>
                    </a:schemeClr>
                  </a:solidFill>
                </a:ln>
                <a:solidFill>
                  <a:schemeClr val="bg1"/>
                </a:solidFill>
                <a:latin typeface="KoPub돋움체 Bold" pitchFamily="2" charset="-127"/>
                <a:ea typeface="KoPub돋움체 Bold" pitchFamily="2" charset="-127"/>
              </a:rPr>
              <a:t>IT Equipment</a:t>
            </a:r>
            <a:endParaRPr lang="ko-KR" altLang="en-US" sz="1000" dirty="0">
              <a:ln>
                <a:solidFill>
                  <a:schemeClr val="accent1">
                    <a:alpha val="0"/>
                  </a:schemeClr>
                </a:solidFill>
              </a:ln>
              <a:solidFill>
                <a:schemeClr val="bg1"/>
              </a:solidFill>
              <a:latin typeface="KoPub돋움체 Bold" pitchFamily="2" charset="-127"/>
              <a:ea typeface="KoPub돋움체 Bold" pitchFamily="2" charset="-127"/>
            </a:endParaRPr>
          </a:p>
        </p:txBody>
      </p:sp>
      <p:sp>
        <p:nvSpPr>
          <p:cNvPr id="18" name="직사각형 17"/>
          <p:cNvSpPr/>
          <p:nvPr/>
        </p:nvSpPr>
        <p:spPr>
          <a:xfrm>
            <a:off x="7194519" y="864450"/>
            <a:ext cx="1295547" cy="246221"/>
          </a:xfrm>
          <a:prstGeom prst="rect">
            <a:avLst/>
          </a:prstGeom>
        </p:spPr>
        <p:txBody>
          <a:bodyPr wrap="none" anchor="ctr">
            <a:spAutoFit/>
          </a:bodyPr>
          <a:lstStyle/>
          <a:p>
            <a:pPr algn="ctr"/>
            <a:r>
              <a:rPr lang="en-US" altLang="ko-KR" sz="1000" dirty="0">
                <a:ln>
                  <a:solidFill>
                    <a:schemeClr val="accent1">
                      <a:alpha val="0"/>
                    </a:schemeClr>
                  </a:solidFill>
                </a:ln>
                <a:solidFill>
                  <a:schemeClr val="bg1"/>
                </a:solidFill>
                <a:latin typeface="KoPub돋움체 Bold" pitchFamily="2" charset="-127"/>
                <a:ea typeface="KoPub돋움체 Bold" pitchFamily="2" charset="-127"/>
              </a:rPr>
              <a:t>IT Service Operator</a:t>
            </a:r>
            <a:endParaRPr lang="ko-KR" altLang="en-US" sz="1000" dirty="0">
              <a:ln>
                <a:solidFill>
                  <a:schemeClr val="accent1">
                    <a:alpha val="0"/>
                  </a:schemeClr>
                </a:solidFill>
              </a:ln>
              <a:solidFill>
                <a:schemeClr val="bg1"/>
              </a:solidFill>
              <a:latin typeface="KoPub돋움체 Bold" pitchFamily="2" charset="-127"/>
              <a:ea typeface="KoPub돋움체 Bold" pitchFamily="2" charset="-127"/>
            </a:endParaRPr>
          </a:p>
        </p:txBody>
      </p:sp>
      <p:sp>
        <p:nvSpPr>
          <p:cNvPr id="19" name="TextBox 18">
            <a:extLst>
              <a:ext uri="{FF2B5EF4-FFF2-40B4-BE49-F238E27FC236}">
                <a16:creationId xmlns:a16="http://schemas.microsoft.com/office/drawing/2014/main" id="{3E43E007-C691-4FB2-B656-D3EBADE4B176}"/>
              </a:ext>
            </a:extLst>
          </p:cNvPr>
          <p:cNvSpPr txBox="1"/>
          <p:nvPr/>
        </p:nvSpPr>
        <p:spPr>
          <a:xfrm>
            <a:off x="407995" y="1351806"/>
            <a:ext cx="1956908" cy="847476"/>
          </a:xfrm>
          <a:prstGeom prst="rect">
            <a:avLst/>
          </a:prstGeom>
          <a:noFill/>
        </p:spPr>
        <p:txBody>
          <a:bodyPr wrap="square">
            <a:spAutoFit/>
          </a:bodyPr>
          <a:lstStyle/>
          <a:p>
            <a:pPr algn="ctr">
              <a:lnSpc>
                <a:spcPct val="110000"/>
              </a:lnSpc>
              <a:defRPr/>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AWG, Modulator,</a:t>
            </a:r>
          </a:p>
          <a:p>
            <a:pPr algn="ctr">
              <a:lnSpc>
                <a:spcPct val="110000"/>
              </a:lnSpc>
              <a:defRPr/>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DC couplers, WDM filter,</a:t>
            </a:r>
          </a:p>
          <a:p>
            <a:pPr algn="ctr">
              <a:lnSpc>
                <a:spcPct val="110000"/>
              </a:lnSpc>
              <a:defRPr/>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PBS, MMI, Polarization rotator,</a:t>
            </a:r>
          </a:p>
          <a:p>
            <a:pPr algn="ctr">
              <a:lnSpc>
                <a:spcPct val="110000"/>
              </a:lnSpc>
              <a:defRPr/>
            </a:pP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Ge</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detector, </a:t>
            </a:r>
          </a:p>
          <a:p>
            <a:pPr algn="ctr">
              <a:lnSpc>
                <a:spcPct val="110000"/>
              </a:lnSpc>
              <a:defRPr/>
            </a:pPr>
            <a:r>
              <a:rPr lang="en-US" altLang="ko-KR" sz="900" dirty="0">
                <a:ln>
                  <a:solidFill>
                    <a:schemeClr val="accent1">
                      <a:alpha val="0"/>
                    </a:schemeClr>
                  </a:solidFill>
                </a:ln>
                <a:solidFill>
                  <a:srgbClr val="31859C"/>
                </a:solidFill>
                <a:latin typeface="KoPub돋움체 Bold" pitchFamily="2" charset="-127"/>
                <a:ea typeface="KoPub돋움체 Bold" pitchFamily="2" charset="-127"/>
              </a:rPr>
              <a:t>Optical isolator (diode)</a:t>
            </a:r>
            <a:endParaRPr lang="ko-KR" altLang="en-US" sz="900" dirty="0">
              <a:ln>
                <a:solidFill>
                  <a:schemeClr val="accent1">
                    <a:alpha val="0"/>
                  </a:schemeClr>
                </a:solidFill>
              </a:ln>
              <a:solidFill>
                <a:srgbClr val="31859C"/>
              </a:solidFill>
              <a:latin typeface="KoPub돋움체 Bold" pitchFamily="2" charset="-127"/>
              <a:ea typeface="KoPub돋움체 Bold" pitchFamily="2" charset="-127"/>
            </a:endParaRPr>
          </a:p>
        </p:txBody>
      </p:sp>
      <p:grpSp>
        <p:nvGrpSpPr>
          <p:cNvPr id="30" name="그룹 29"/>
          <p:cNvGrpSpPr/>
          <p:nvPr/>
        </p:nvGrpSpPr>
        <p:grpSpPr>
          <a:xfrm>
            <a:off x="457200" y="2267563"/>
            <a:ext cx="1744980" cy="1411556"/>
            <a:chOff x="384222" y="2249070"/>
            <a:chExt cx="1909398" cy="1544559"/>
          </a:xfrm>
        </p:grpSpPr>
        <p:pic>
          <p:nvPicPr>
            <p:cNvPr id="20" name="Picture 6" descr="Integrated-optical modulators - Pinnacle Scientific Pte Ltd">
              <a:extLst>
                <a:ext uri="{FF2B5EF4-FFF2-40B4-BE49-F238E27FC236}">
                  <a16:creationId xmlns:a16="http://schemas.microsoft.com/office/drawing/2014/main" id="{3C3661B5-5DE2-47D7-8051-876C5BE9A2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5199" y="2279384"/>
              <a:ext cx="745505" cy="299044"/>
            </a:xfrm>
            <a:prstGeom prst="rect">
              <a:avLst/>
            </a:prstGeom>
            <a:noFill/>
            <a:extLst>
              <a:ext uri="{909E8E84-426E-40DD-AFC4-6F175D3DCCD1}">
                <a14:hiddenFill xmlns:a14="http://schemas.microsoft.com/office/drawing/2010/main">
                  <a:solidFill>
                    <a:srgbClr val="FFFFFF"/>
                  </a:solidFill>
                </a14:hiddenFill>
              </a:ext>
            </a:extLst>
          </p:spPr>
        </p:pic>
        <p:pic>
          <p:nvPicPr>
            <p:cNvPr id="21" name="그림 20">
              <a:extLst>
                <a:ext uri="{FF2B5EF4-FFF2-40B4-BE49-F238E27FC236}">
                  <a16:creationId xmlns:a16="http://schemas.microsoft.com/office/drawing/2014/main" id="{4C19FEF3-2840-4A25-A7D4-7883BDE13803}"/>
                </a:ext>
              </a:extLst>
            </p:cNvPr>
            <p:cNvPicPr>
              <a:picLocks noChangeAspect="1"/>
            </p:cNvPicPr>
            <p:nvPr/>
          </p:nvPicPr>
          <p:blipFill>
            <a:blip r:embed="rId3"/>
            <a:stretch>
              <a:fillRect/>
            </a:stretch>
          </p:blipFill>
          <p:spPr>
            <a:xfrm>
              <a:off x="1295400" y="2708635"/>
              <a:ext cx="996384" cy="240312"/>
            </a:xfrm>
            <a:prstGeom prst="rect">
              <a:avLst/>
            </a:prstGeom>
          </p:spPr>
        </p:pic>
        <p:pic>
          <p:nvPicPr>
            <p:cNvPr id="22" name="그림 21">
              <a:extLst>
                <a:ext uri="{FF2B5EF4-FFF2-40B4-BE49-F238E27FC236}">
                  <a16:creationId xmlns:a16="http://schemas.microsoft.com/office/drawing/2014/main" id="{7F0CEF36-D2BF-42EC-8DFF-6279F4353FC7}"/>
                </a:ext>
              </a:extLst>
            </p:cNvPr>
            <p:cNvPicPr>
              <a:picLocks noChangeAspect="1"/>
            </p:cNvPicPr>
            <p:nvPr/>
          </p:nvPicPr>
          <p:blipFill>
            <a:blip r:embed="rId4"/>
            <a:stretch>
              <a:fillRect/>
            </a:stretch>
          </p:blipFill>
          <p:spPr>
            <a:xfrm>
              <a:off x="384222" y="2970759"/>
              <a:ext cx="892654" cy="232488"/>
            </a:xfrm>
            <a:prstGeom prst="rect">
              <a:avLst/>
            </a:prstGeom>
          </p:spPr>
        </p:pic>
        <p:pic>
          <p:nvPicPr>
            <p:cNvPr id="23" name="그림 22">
              <a:extLst>
                <a:ext uri="{FF2B5EF4-FFF2-40B4-BE49-F238E27FC236}">
                  <a16:creationId xmlns:a16="http://schemas.microsoft.com/office/drawing/2014/main" id="{204A1B68-D176-42CB-BD0A-CDC2F4CDFEBA}"/>
                </a:ext>
              </a:extLst>
            </p:cNvPr>
            <p:cNvPicPr>
              <a:picLocks noChangeAspect="1"/>
            </p:cNvPicPr>
            <p:nvPr/>
          </p:nvPicPr>
          <p:blipFill>
            <a:blip r:embed="rId5"/>
            <a:stretch>
              <a:fillRect/>
            </a:stretch>
          </p:blipFill>
          <p:spPr>
            <a:xfrm>
              <a:off x="1474049" y="3034470"/>
              <a:ext cx="552361" cy="337554"/>
            </a:xfrm>
            <a:prstGeom prst="rect">
              <a:avLst/>
            </a:prstGeom>
          </p:spPr>
        </p:pic>
        <p:pic>
          <p:nvPicPr>
            <p:cNvPr id="24" name="그림 23">
              <a:extLst>
                <a:ext uri="{FF2B5EF4-FFF2-40B4-BE49-F238E27FC236}">
                  <a16:creationId xmlns:a16="http://schemas.microsoft.com/office/drawing/2014/main" id="{024E07DC-F00A-43DC-8709-AD139DAF066B}"/>
                </a:ext>
              </a:extLst>
            </p:cNvPr>
            <p:cNvPicPr>
              <a:picLocks noChangeAspect="1"/>
            </p:cNvPicPr>
            <p:nvPr/>
          </p:nvPicPr>
          <p:blipFill>
            <a:blip r:embed="rId6"/>
            <a:stretch>
              <a:fillRect/>
            </a:stretch>
          </p:blipFill>
          <p:spPr>
            <a:xfrm>
              <a:off x="438849" y="3278513"/>
              <a:ext cx="724335" cy="474842"/>
            </a:xfrm>
            <a:prstGeom prst="rect">
              <a:avLst/>
            </a:prstGeom>
          </p:spPr>
        </p:pic>
        <p:pic>
          <p:nvPicPr>
            <p:cNvPr id="25" name="그림 24">
              <a:extLst>
                <a:ext uri="{FF2B5EF4-FFF2-40B4-BE49-F238E27FC236}">
                  <a16:creationId xmlns:a16="http://schemas.microsoft.com/office/drawing/2014/main" id="{51A4FD0D-3E38-4667-9176-99453216FDB0}"/>
                </a:ext>
              </a:extLst>
            </p:cNvPr>
            <p:cNvPicPr>
              <a:picLocks noChangeAspect="1"/>
            </p:cNvPicPr>
            <p:nvPr/>
          </p:nvPicPr>
          <p:blipFill>
            <a:blip r:embed="rId7"/>
            <a:stretch>
              <a:fillRect/>
            </a:stretch>
          </p:blipFill>
          <p:spPr>
            <a:xfrm flipH="1">
              <a:off x="413261" y="2249070"/>
              <a:ext cx="752521" cy="544336"/>
            </a:xfrm>
            <a:prstGeom prst="rect">
              <a:avLst/>
            </a:prstGeom>
          </p:spPr>
        </p:pic>
        <p:grpSp>
          <p:nvGrpSpPr>
            <p:cNvPr id="29" name="그룹 28"/>
            <p:cNvGrpSpPr/>
            <p:nvPr/>
          </p:nvGrpSpPr>
          <p:grpSpPr>
            <a:xfrm>
              <a:off x="1188752" y="3450729"/>
              <a:ext cx="1104868" cy="342900"/>
              <a:chOff x="1188752" y="3450729"/>
              <a:chExt cx="1104868" cy="342900"/>
            </a:xfrm>
          </p:grpSpPr>
          <p:pic>
            <p:nvPicPr>
              <p:cNvPr id="26" name="그림 25">
                <a:extLst>
                  <a:ext uri="{FF2B5EF4-FFF2-40B4-BE49-F238E27FC236}">
                    <a16:creationId xmlns:a16="http://schemas.microsoft.com/office/drawing/2014/main" id="{74A52327-A708-420D-BE46-40EAEC779FF6}"/>
                  </a:ext>
                </a:extLst>
              </p:cNvPr>
              <p:cNvPicPr>
                <a:picLocks noChangeAspect="1"/>
              </p:cNvPicPr>
              <p:nvPr/>
            </p:nvPicPr>
            <p:blipFill>
              <a:blip r:embed="rId8"/>
              <a:stretch>
                <a:fillRect/>
              </a:stretch>
            </p:blipFill>
            <p:spPr>
              <a:xfrm rot="21358492">
                <a:off x="1277950" y="3482358"/>
                <a:ext cx="929420" cy="294883"/>
              </a:xfrm>
              <a:prstGeom prst="rect">
                <a:avLst/>
              </a:prstGeom>
            </p:spPr>
          </p:pic>
          <p:sp>
            <p:nvSpPr>
              <p:cNvPr id="28" name="직사각형 27"/>
              <p:cNvSpPr/>
              <p:nvPr/>
            </p:nvSpPr>
            <p:spPr>
              <a:xfrm>
                <a:off x="1188752" y="3450729"/>
                <a:ext cx="1104868" cy="342900"/>
              </a:xfrm>
              <a:prstGeom prst="rect">
                <a:avLst/>
              </a:prstGeom>
              <a:solidFill>
                <a:srgbClr val="31859C">
                  <a:alpha val="10000"/>
                </a:srgbClr>
              </a:solidFill>
              <a:ln w="6350" cap="sq">
                <a:solidFill>
                  <a:srgbClr val="31859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n>
                    <a:solidFill>
                      <a:schemeClr val="accent1">
                        <a:alpha val="0"/>
                      </a:schemeClr>
                    </a:solidFill>
                  </a:ln>
                  <a:solidFill>
                    <a:schemeClr val="bg1"/>
                  </a:solidFill>
                  <a:latin typeface="KoPub돋움체 Bold" pitchFamily="2" charset="-127"/>
                  <a:ea typeface="KoPub돋움체 Bold" pitchFamily="2" charset="-127"/>
                </a:endParaRPr>
              </a:p>
            </p:txBody>
          </p:sp>
        </p:grpSp>
      </p:grpSp>
      <p:sp>
        <p:nvSpPr>
          <p:cNvPr id="33" name="직사각형 32"/>
          <p:cNvSpPr/>
          <p:nvPr/>
        </p:nvSpPr>
        <p:spPr>
          <a:xfrm>
            <a:off x="488857" y="3860314"/>
            <a:ext cx="1764704" cy="854080"/>
          </a:xfrm>
          <a:prstGeom prst="rect">
            <a:avLst/>
          </a:prstGeom>
          <a:noFill/>
        </p:spPr>
        <p:txBody>
          <a:bodyPr wrap="square">
            <a:spAutoFit/>
          </a:bodyPr>
          <a:lstStyle/>
          <a:p>
            <a:pPr algn="ctr">
              <a:lnSpc>
                <a:spcPct val="110000"/>
              </a:lnSpc>
              <a:defRPr/>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Juniper, POET, Intel,</a:t>
            </a:r>
          </a:p>
          <a:p>
            <a:pPr algn="ctr">
              <a:lnSpc>
                <a:spcPct val="110000"/>
              </a:lnSpc>
              <a:defRPr/>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Cisco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Luxtera</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Acacia),</a:t>
            </a:r>
          </a:p>
          <a:p>
            <a:pPr algn="ctr">
              <a:lnSpc>
                <a:spcPct val="110000"/>
              </a:lnSpc>
              <a:defRPr/>
            </a:pP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Ayar</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Labs.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Senter</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a:t>
            </a:r>
          </a:p>
          <a:p>
            <a:pPr algn="ctr">
              <a:lnSpc>
                <a:spcPct val="110000"/>
              </a:lnSpc>
              <a:defRPr/>
            </a:pP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NeoPhotonics</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Fujitsu, Cello,</a:t>
            </a:r>
          </a:p>
          <a:p>
            <a:pPr algn="ctr">
              <a:lnSpc>
                <a:spcPct val="110000"/>
              </a:lnSpc>
              <a:defRPr/>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Rockley,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PhotoniSol</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etc.</a:t>
            </a:r>
            <a:endParaRPr lang="ko-KR" altLang="en-US"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endParaRPr>
          </a:p>
        </p:txBody>
      </p:sp>
      <p:sp>
        <p:nvSpPr>
          <p:cNvPr id="41" name="직사각형 40"/>
          <p:cNvSpPr/>
          <p:nvPr/>
        </p:nvSpPr>
        <p:spPr>
          <a:xfrm>
            <a:off x="2441058" y="2696792"/>
            <a:ext cx="2124829" cy="549381"/>
          </a:xfrm>
          <a:prstGeom prst="rect">
            <a:avLst/>
          </a:prstGeom>
          <a:noFill/>
        </p:spPr>
        <p:txBody>
          <a:bodyPr wrap="square" anchor="ctr">
            <a:spAutoFit/>
          </a:bodyPr>
          <a:lstStyle/>
          <a:p>
            <a:pPr algn="ct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Intel,</a:t>
            </a:r>
            <a:r>
              <a:rPr lang="ko-KR" altLang="en-US"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Cisco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Luxtera</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Acacia),</a:t>
            </a:r>
          </a:p>
          <a:p>
            <a:pPr algn="ctr">
              <a:lnSpc>
                <a:spcPct val="110000"/>
              </a:lnSpc>
            </a:pP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Inphi</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NeoPhotonics</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Fujitsu,</a:t>
            </a:r>
          </a:p>
          <a:p>
            <a:pPr algn="ctr">
              <a:lnSpc>
                <a:spcPct val="110000"/>
              </a:lnSpc>
            </a:pP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Shmere</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SiFotonics</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Rockley</a:t>
            </a:r>
            <a:endParaRPr lang="ko-KR" altLang="en-US"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endParaRPr>
          </a:p>
        </p:txBody>
      </p:sp>
      <p:sp>
        <p:nvSpPr>
          <p:cNvPr id="42" name="직사각형 41"/>
          <p:cNvSpPr/>
          <p:nvPr/>
        </p:nvSpPr>
        <p:spPr>
          <a:xfrm>
            <a:off x="4572000" y="2696792"/>
            <a:ext cx="2123322" cy="549381"/>
          </a:xfrm>
          <a:prstGeom prst="rect">
            <a:avLst/>
          </a:prstGeom>
          <a:noFill/>
        </p:spPr>
        <p:txBody>
          <a:bodyPr wrap="square" anchor="ctr">
            <a:spAutoFit/>
          </a:bodyPr>
          <a:lstStyle/>
          <a:p>
            <a:pPr algn="ct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MACOM, Hewlett Packard, Cisco, Fujitsu, Juniper,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Luxnet</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Accelink</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FiberHome</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TrueLight</a:t>
            </a:r>
            <a:endParaRPr lang="ko-KR" altLang="en-US"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endParaRPr>
          </a:p>
        </p:txBody>
      </p:sp>
      <p:sp>
        <p:nvSpPr>
          <p:cNvPr id="43" name="직사각형 42"/>
          <p:cNvSpPr/>
          <p:nvPr/>
        </p:nvSpPr>
        <p:spPr>
          <a:xfrm>
            <a:off x="6695322" y="2696792"/>
            <a:ext cx="2124828" cy="549381"/>
          </a:xfrm>
          <a:prstGeom prst="rect">
            <a:avLst/>
          </a:prstGeom>
          <a:noFill/>
        </p:spPr>
        <p:txBody>
          <a:bodyPr wrap="square" anchor="ctr">
            <a:spAutoFit/>
          </a:bodyPr>
          <a:lstStyle/>
          <a:p>
            <a:pPr algn="ct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Google, Facebook, Aurora,</a:t>
            </a:r>
          </a:p>
          <a:p>
            <a:pPr algn="ct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Microsoft, Amazon, Ericsson,</a:t>
            </a:r>
          </a:p>
          <a:p>
            <a:pPr algn="ct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NTT, Orange Labs</a:t>
            </a:r>
            <a:endParaRPr lang="ko-KR" altLang="en-US"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endParaRPr>
          </a:p>
        </p:txBody>
      </p:sp>
      <p:sp>
        <p:nvSpPr>
          <p:cNvPr id="50" name="직사각형 49"/>
          <p:cNvSpPr/>
          <p:nvPr/>
        </p:nvSpPr>
        <p:spPr>
          <a:xfrm>
            <a:off x="2493247" y="4343400"/>
            <a:ext cx="6274714" cy="3889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직사각형 50"/>
          <p:cNvSpPr/>
          <p:nvPr/>
        </p:nvSpPr>
        <p:spPr>
          <a:xfrm>
            <a:off x="2545758" y="4415300"/>
            <a:ext cx="6274714" cy="244682"/>
          </a:xfrm>
          <a:prstGeom prst="rect">
            <a:avLst/>
          </a:prstGeom>
          <a:noFill/>
        </p:spPr>
        <p:txBody>
          <a:bodyPr wrap="square" anchor="ctr">
            <a:spAutoFit/>
          </a:bodyPr>
          <a:lstStyle/>
          <a:p>
            <a:pP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Samsung, Intel,</a:t>
            </a:r>
            <a:r>
              <a:rPr lang="ko-KR" altLang="en-US"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Apple, AMD, Qualcomm, SK-</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hynix</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IBM, NDIVIA, Microsoft Azure, Dell, etc.</a:t>
            </a:r>
            <a:endParaRPr lang="ko-KR" altLang="en-US"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endParaRPr>
          </a:p>
        </p:txBody>
      </p:sp>
      <p:sp>
        <p:nvSpPr>
          <p:cNvPr id="52" name="직사각형 51"/>
          <p:cNvSpPr/>
          <p:nvPr/>
        </p:nvSpPr>
        <p:spPr>
          <a:xfrm>
            <a:off x="2493247" y="3385934"/>
            <a:ext cx="5586914" cy="276999"/>
          </a:xfrm>
          <a:prstGeom prst="rect">
            <a:avLst/>
          </a:prstGeom>
        </p:spPr>
        <p:txBody>
          <a:bodyPr wrap="none">
            <a:spAutoFit/>
          </a:bodyPr>
          <a:lstStyle/>
          <a:p>
            <a:pPr>
              <a:defRPr/>
            </a:pPr>
            <a:r>
              <a:rPr lang="ko-KR" altLang="en-US" sz="1200" dirty="0">
                <a:ln>
                  <a:solidFill>
                    <a:schemeClr val="accent1">
                      <a:alpha val="0"/>
                    </a:schemeClr>
                  </a:solidFill>
                </a:ln>
                <a:solidFill>
                  <a:schemeClr val="tx1">
                    <a:lumMod val="65000"/>
                    <a:lumOff val="35000"/>
                  </a:schemeClr>
                </a:solidFill>
                <a:latin typeface="KoPub돋움체 Bold" pitchFamily="2" charset="-127"/>
                <a:ea typeface="KoPub돋움체 Bold" pitchFamily="2" charset="-127"/>
              </a:rPr>
              <a:t>차세대 대용량 정보처리용 </a:t>
            </a:r>
            <a:r>
              <a:rPr lang="en-US" altLang="ko-KR" sz="1200" dirty="0">
                <a:ln>
                  <a:solidFill>
                    <a:schemeClr val="accent1">
                      <a:alpha val="0"/>
                    </a:schemeClr>
                  </a:solidFill>
                </a:ln>
                <a:solidFill>
                  <a:schemeClr val="tx1">
                    <a:lumMod val="65000"/>
                    <a:lumOff val="35000"/>
                  </a:schemeClr>
                </a:solidFill>
                <a:latin typeface="KoPub돋움체 Bold" pitchFamily="2" charset="-127"/>
                <a:ea typeface="KoPub돋움체 Bold" pitchFamily="2" charset="-127"/>
              </a:rPr>
              <a:t>CPU, RAM</a:t>
            </a:r>
            <a:r>
              <a:rPr lang="ko-KR" altLang="en-US" sz="1200" dirty="0">
                <a:ln>
                  <a:solidFill>
                    <a:schemeClr val="accent1">
                      <a:alpha val="0"/>
                    </a:schemeClr>
                  </a:solidFill>
                </a:ln>
                <a:solidFill>
                  <a:schemeClr val="tx1">
                    <a:lumMod val="65000"/>
                    <a:lumOff val="35000"/>
                  </a:schemeClr>
                </a:solidFill>
                <a:latin typeface="KoPub돋움체 Bold" pitchFamily="2" charset="-127"/>
                <a:ea typeface="KoPub돋움체 Bold" pitchFamily="2" charset="-127"/>
              </a:rPr>
              <a:t>들 간의 광 배선</a:t>
            </a:r>
            <a:r>
              <a:rPr lang="en-US" altLang="ko-KR" sz="1200" dirty="0">
                <a:ln>
                  <a:solidFill>
                    <a:schemeClr val="accent1">
                      <a:alpha val="0"/>
                    </a:schemeClr>
                  </a:solidFill>
                </a:ln>
                <a:solidFill>
                  <a:schemeClr val="tx1">
                    <a:lumMod val="65000"/>
                    <a:lumOff val="35000"/>
                  </a:schemeClr>
                </a:solidFill>
                <a:latin typeface="KoPub돋움체 Bold" pitchFamily="2" charset="-127"/>
                <a:ea typeface="KoPub돋움체 Bold" pitchFamily="2" charset="-127"/>
              </a:rPr>
              <a:t>(BEOL) </a:t>
            </a:r>
            <a:r>
              <a:rPr lang="ko-KR" altLang="en-US" sz="1200" dirty="0" err="1">
                <a:ln>
                  <a:solidFill>
                    <a:schemeClr val="accent1">
                      <a:alpha val="0"/>
                    </a:schemeClr>
                  </a:solidFill>
                </a:ln>
                <a:solidFill>
                  <a:schemeClr val="tx1">
                    <a:lumMod val="65000"/>
                    <a:lumOff val="35000"/>
                  </a:schemeClr>
                </a:solidFill>
                <a:latin typeface="KoPub돋움체 Bold" pitchFamily="2" charset="-127"/>
                <a:ea typeface="KoPub돋움체 Bold" pitchFamily="2" charset="-127"/>
              </a:rPr>
              <a:t>집적형</a:t>
            </a:r>
            <a:r>
              <a:rPr lang="ko-KR" altLang="en-US" sz="1200" dirty="0">
                <a:ln>
                  <a:solidFill>
                    <a:schemeClr val="accent1">
                      <a:alpha val="0"/>
                    </a:schemeClr>
                  </a:solidFill>
                </a:ln>
                <a:solidFill>
                  <a:schemeClr val="tx1">
                    <a:lumMod val="65000"/>
                    <a:lumOff val="35000"/>
                  </a:schemeClr>
                </a:solidFill>
                <a:latin typeface="KoPub돋움체 Bold" pitchFamily="2" charset="-127"/>
                <a:ea typeface="KoPub돋움체 Bold" pitchFamily="2" charset="-127"/>
              </a:rPr>
              <a:t> </a:t>
            </a:r>
            <a:r>
              <a:rPr lang="ko-KR" altLang="en-US" sz="1200" dirty="0" err="1">
                <a:ln>
                  <a:solidFill>
                    <a:schemeClr val="accent1">
                      <a:alpha val="0"/>
                    </a:schemeClr>
                  </a:solidFill>
                </a:ln>
                <a:solidFill>
                  <a:schemeClr val="tx1">
                    <a:lumMod val="65000"/>
                    <a:lumOff val="35000"/>
                  </a:schemeClr>
                </a:solidFill>
                <a:latin typeface="KoPub돋움체 Bold" pitchFamily="2" charset="-127"/>
                <a:ea typeface="KoPub돋움체 Bold" pitchFamily="2" charset="-127"/>
              </a:rPr>
              <a:t>광전집적회로</a:t>
            </a:r>
            <a:r>
              <a:rPr lang="ko-KR" altLang="en-US" sz="1200" dirty="0">
                <a:ln>
                  <a:solidFill>
                    <a:schemeClr val="accent1">
                      <a:alpha val="0"/>
                    </a:schemeClr>
                  </a:solidFill>
                </a:ln>
                <a:solidFill>
                  <a:schemeClr val="tx1">
                    <a:lumMod val="65000"/>
                    <a:lumOff val="35000"/>
                  </a:schemeClr>
                </a:solidFill>
                <a:latin typeface="KoPub돋움체 Bold" pitchFamily="2" charset="-127"/>
                <a:ea typeface="KoPub돋움체 Bold" pitchFamily="2" charset="-127"/>
              </a:rPr>
              <a:t> 기술</a:t>
            </a:r>
          </a:p>
        </p:txBody>
      </p:sp>
      <p:pic>
        <p:nvPicPr>
          <p:cNvPr id="53" name="그림 52">
            <a:extLst>
              <a:ext uri="{FF2B5EF4-FFF2-40B4-BE49-F238E27FC236}">
                <a16:creationId xmlns:a16="http://schemas.microsoft.com/office/drawing/2014/main" id="{F5A39D72-492A-4D0C-9F6C-0D10EEC0AEA1}"/>
              </a:ext>
            </a:extLst>
          </p:cNvPr>
          <p:cNvPicPr>
            <a:picLocks noChangeAspect="1"/>
          </p:cNvPicPr>
          <p:nvPr/>
        </p:nvPicPr>
        <p:blipFill>
          <a:blip r:embed="rId9"/>
          <a:stretch>
            <a:fillRect/>
          </a:stretch>
        </p:blipFill>
        <p:spPr>
          <a:xfrm>
            <a:off x="2577655" y="3806276"/>
            <a:ext cx="1307855" cy="341914"/>
          </a:xfrm>
          <a:prstGeom prst="rect">
            <a:avLst/>
          </a:prstGeom>
        </p:spPr>
      </p:pic>
      <p:pic>
        <p:nvPicPr>
          <p:cNvPr id="54" name="Picture 6">
            <a:extLst>
              <a:ext uri="{FF2B5EF4-FFF2-40B4-BE49-F238E27FC236}">
                <a16:creationId xmlns:a16="http://schemas.microsoft.com/office/drawing/2014/main" id="{F6C8879C-FBBD-4EB0-A839-91FB01673A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37168" y="3806276"/>
            <a:ext cx="620025" cy="348765"/>
          </a:xfrm>
          <a:prstGeom prst="rect">
            <a:avLst/>
          </a:prstGeom>
          <a:noFill/>
          <a:extLst>
            <a:ext uri="{909E8E84-426E-40DD-AFC4-6F175D3DCCD1}">
              <a14:hiddenFill xmlns:a14="http://schemas.microsoft.com/office/drawing/2010/main">
                <a:solidFill>
                  <a:srgbClr val="FFFFFF"/>
                </a:solidFill>
              </a14:hiddenFill>
            </a:ext>
          </a:extLst>
        </p:spPr>
      </p:pic>
      <p:pic>
        <p:nvPicPr>
          <p:cNvPr id="55" name="그림 54">
            <a:extLst>
              <a:ext uri="{FF2B5EF4-FFF2-40B4-BE49-F238E27FC236}">
                <a16:creationId xmlns:a16="http://schemas.microsoft.com/office/drawing/2014/main" id="{1EE67E51-90C5-41F3-B715-C7E0F4845D7B}"/>
              </a:ext>
            </a:extLst>
          </p:cNvPr>
          <p:cNvPicPr>
            <a:picLocks noChangeAspect="1"/>
          </p:cNvPicPr>
          <p:nvPr/>
        </p:nvPicPr>
        <p:blipFill>
          <a:blip r:embed="rId11"/>
          <a:stretch>
            <a:fillRect/>
          </a:stretch>
        </p:blipFill>
        <p:spPr>
          <a:xfrm>
            <a:off x="5415643" y="3789236"/>
            <a:ext cx="665432" cy="364633"/>
          </a:xfrm>
          <a:prstGeom prst="rect">
            <a:avLst/>
          </a:prstGeom>
        </p:spPr>
      </p:pic>
      <p:pic>
        <p:nvPicPr>
          <p:cNvPr id="56" name="그림 55">
            <a:extLst>
              <a:ext uri="{FF2B5EF4-FFF2-40B4-BE49-F238E27FC236}">
                <a16:creationId xmlns:a16="http://schemas.microsoft.com/office/drawing/2014/main" id="{004DB825-76A7-47FB-8D6D-E7805BEFF3D2}"/>
              </a:ext>
            </a:extLst>
          </p:cNvPr>
          <p:cNvPicPr>
            <a:picLocks noChangeAspect="1"/>
          </p:cNvPicPr>
          <p:nvPr/>
        </p:nvPicPr>
        <p:blipFill>
          <a:blip r:embed="rId12"/>
          <a:stretch>
            <a:fillRect/>
          </a:stretch>
        </p:blipFill>
        <p:spPr>
          <a:xfrm>
            <a:off x="3936328" y="3751955"/>
            <a:ext cx="750560" cy="397926"/>
          </a:xfrm>
          <a:prstGeom prst="rect">
            <a:avLst/>
          </a:prstGeom>
        </p:spPr>
      </p:pic>
      <p:pic>
        <p:nvPicPr>
          <p:cNvPr id="57" name="그림 56">
            <a:extLst>
              <a:ext uri="{FF2B5EF4-FFF2-40B4-BE49-F238E27FC236}">
                <a16:creationId xmlns:a16="http://schemas.microsoft.com/office/drawing/2014/main" id="{388D92DA-B98C-403A-A275-4449D6C38D23}"/>
              </a:ext>
            </a:extLst>
          </p:cNvPr>
          <p:cNvPicPr>
            <a:picLocks noChangeAspect="1"/>
          </p:cNvPicPr>
          <p:nvPr/>
        </p:nvPicPr>
        <p:blipFill>
          <a:blip r:embed="rId13"/>
          <a:stretch>
            <a:fillRect/>
          </a:stretch>
        </p:blipFill>
        <p:spPr>
          <a:xfrm>
            <a:off x="6591302" y="3791002"/>
            <a:ext cx="481234" cy="372462"/>
          </a:xfrm>
          <a:prstGeom prst="rect">
            <a:avLst/>
          </a:prstGeom>
        </p:spPr>
      </p:pic>
      <p:pic>
        <p:nvPicPr>
          <p:cNvPr id="58" name="그림 57">
            <a:extLst>
              <a:ext uri="{FF2B5EF4-FFF2-40B4-BE49-F238E27FC236}">
                <a16:creationId xmlns:a16="http://schemas.microsoft.com/office/drawing/2014/main" id="{25D7C5BA-C48D-4B42-988A-82A1D77D4170}"/>
              </a:ext>
            </a:extLst>
          </p:cNvPr>
          <p:cNvPicPr>
            <a:picLocks noChangeAspect="1"/>
          </p:cNvPicPr>
          <p:nvPr/>
        </p:nvPicPr>
        <p:blipFill>
          <a:blip r:embed="rId14"/>
          <a:stretch>
            <a:fillRect/>
          </a:stretch>
        </p:blipFill>
        <p:spPr>
          <a:xfrm>
            <a:off x="7124698" y="3850712"/>
            <a:ext cx="154229" cy="305177"/>
          </a:xfrm>
          <a:prstGeom prst="rect">
            <a:avLst/>
          </a:prstGeom>
        </p:spPr>
      </p:pic>
      <p:pic>
        <p:nvPicPr>
          <p:cNvPr id="59" name="그림 58">
            <a:extLst>
              <a:ext uri="{FF2B5EF4-FFF2-40B4-BE49-F238E27FC236}">
                <a16:creationId xmlns:a16="http://schemas.microsoft.com/office/drawing/2014/main" id="{B9307F7A-E1C9-4329-A823-C2F83FB14679}"/>
              </a:ext>
            </a:extLst>
          </p:cNvPr>
          <p:cNvPicPr>
            <a:picLocks noChangeAspect="1"/>
          </p:cNvPicPr>
          <p:nvPr/>
        </p:nvPicPr>
        <p:blipFill>
          <a:blip r:embed="rId15"/>
          <a:stretch>
            <a:fillRect/>
          </a:stretch>
        </p:blipFill>
        <p:spPr>
          <a:xfrm>
            <a:off x="6172585" y="3748072"/>
            <a:ext cx="373584" cy="479862"/>
          </a:xfrm>
          <a:prstGeom prst="rect">
            <a:avLst/>
          </a:prstGeom>
        </p:spPr>
      </p:pic>
      <p:pic>
        <p:nvPicPr>
          <p:cNvPr id="60" name="Picture 4" descr="Are AR and VR in Imaging Giving 3D Printing a Run for its Money? -  HealthManagement.org">
            <a:extLst>
              <a:ext uri="{FF2B5EF4-FFF2-40B4-BE49-F238E27FC236}">
                <a16:creationId xmlns:a16="http://schemas.microsoft.com/office/drawing/2014/main" id="{1A4D8174-1235-4342-95B2-38D3AEAA230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64569" y="3740339"/>
            <a:ext cx="473787" cy="47378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3D AI with AR and VR Technology - Industry Today %">
            <a:extLst>
              <a:ext uri="{FF2B5EF4-FFF2-40B4-BE49-F238E27FC236}">
                <a16:creationId xmlns:a16="http://schemas.microsoft.com/office/drawing/2014/main" id="{DD018119-1261-400B-8CD0-E2741EE3C12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92712" y="3740339"/>
            <a:ext cx="694448" cy="473787"/>
          </a:xfrm>
          <a:prstGeom prst="rect">
            <a:avLst/>
          </a:prstGeom>
          <a:noFill/>
          <a:extLst>
            <a:ext uri="{909E8E84-426E-40DD-AFC4-6F175D3DCCD1}">
              <a14:hiddenFill xmlns:a14="http://schemas.microsoft.com/office/drawing/2010/main">
                <a:solidFill>
                  <a:srgbClr val="FFFFFF"/>
                </a:solidFill>
              </a14:hiddenFill>
            </a:ext>
          </a:extLst>
        </p:spPr>
      </p:pic>
      <p:sp>
        <p:nvSpPr>
          <p:cNvPr id="62" name="직사각형 61"/>
          <p:cNvSpPr/>
          <p:nvPr/>
        </p:nvSpPr>
        <p:spPr>
          <a:xfrm>
            <a:off x="2441058" y="1351806"/>
            <a:ext cx="2124829" cy="397032"/>
          </a:xfrm>
          <a:prstGeom prst="rect">
            <a:avLst/>
          </a:prstGeom>
          <a:noFill/>
        </p:spPr>
        <p:txBody>
          <a:bodyPr wrap="square" anchor="ctr">
            <a:spAutoFit/>
          </a:bodyPr>
          <a:lstStyle/>
          <a:p>
            <a:pPr algn="ct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100G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TRx</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200G/400G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TRx</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a:t>
            </a:r>
          </a:p>
          <a:p>
            <a:pPr algn="ct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800G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TRx</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1.6T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TRx</a:t>
            </a: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 3.2T </a:t>
            </a:r>
            <a:r>
              <a:rPr lang="en-US" altLang="ko-KR" sz="900" dirty="0" err="1">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Trx</a:t>
            </a:r>
            <a:endParaRPr lang="ko-KR" altLang="en-US"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endParaRPr>
          </a:p>
        </p:txBody>
      </p:sp>
      <p:sp>
        <p:nvSpPr>
          <p:cNvPr id="63" name="직사각형 62"/>
          <p:cNvSpPr/>
          <p:nvPr/>
        </p:nvSpPr>
        <p:spPr>
          <a:xfrm>
            <a:off x="4565893" y="1351806"/>
            <a:ext cx="2124829" cy="542777"/>
          </a:xfrm>
          <a:prstGeom prst="rect">
            <a:avLst/>
          </a:prstGeom>
          <a:noFill/>
        </p:spPr>
        <p:txBody>
          <a:bodyPr wrap="square" anchor="ctr">
            <a:spAutoFit/>
          </a:bodyPr>
          <a:lstStyle/>
          <a:p>
            <a:pPr algn="ct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5G, Cloud/Edge Routers/Switches(25.6/51.2 T),</a:t>
            </a:r>
          </a:p>
          <a:p>
            <a:pPr algn="ct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1T/2T/4T/8T storages</a:t>
            </a:r>
            <a:endParaRPr lang="ko-KR" altLang="en-US"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endParaRPr>
          </a:p>
        </p:txBody>
      </p:sp>
      <p:sp>
        <p:nvSpPr>
          <p:cNvPr id="64" name="직사각형 63"/>
          <p:cNvSpPr/>
          <p:nvPr/>
        </p:nvSpPr>
        <p:spPr>
          <a:xfrm>
            <a:off x="6690722" y="1348504"/>
            <a:ext cx="2124829" cy="549381"/>
          </a:xfrm>
          <a:prstGeom prst="rect">
            <a:avLst/>
          </a:prstGeom>
          <a:noFill/>
        </p:spPr>
        <p:txBody>
          <a:bodyPr wrap="square" anchor="ctr">
            <a:spAutoFit/>
          </a:bodyPr>
          <a:lstStyle/>
          <a:p>
            <a:pPr algn="ct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Data center, Network services,</a:t>
            </a:r>
          </a:p>
          <a:p>
            <a:pPr algn="ctr">
              <a:lnSpc>
                <a:spcPct val="110000"/>
              </a:lnSpc>
            </a:pPr>
            <a:r>
              <a:rPr lang="en-US" altLang="ko-KR"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rPr>
              <a:t>Cloud computing, Cloud storage, Communications</a:t>
            </a:r>
            <a:endParaRPr lang="ko-KR" altLang="en-US" sz="900" dirty="0">
              <a:ln>
                <a:solidFill>
                  <a:schemeClr val="accent1">
                    <a:alpha val="0"/>
                  </a:schemeClr>
                </a:solidFill>
              </a:ln>
              <a:solidFill>
                <a:schemeClr val="tx1">
                  <a:lumMod val="85000"/>
                  <a:lumOff val="15000"/>
                </a:schemeClr>
              </a:solidFill>
              <a:latin typeface="KoPub돋움체 Medium" pitchFamily="2" charset="-127"/>
              <a:ea typeface="KoPub돋움체 Medium" pitchFamily="2" charset="-127"/>
            </a:endParaRPr>
          </a:p>
        </p:txBody>
      </p:sp>
      <p:grpSp>
        <p:nvGrpSpPr>
          <p:cNvPr id="67" name="그룹 66"/>
          <p:cNvGrpSpPr/>
          <p:nvPr/>
        </p:nvGrpSpPr>
        <p:grpSpPr>
          <a:xfrm>
            <a:off x="2638340" y="1844040"/>
            <a:ext cx="1791226" cy="650324"/>
            <a:chOff x="2988808" y="2008778"/>
            <a:chExt cx="1261518" cy="458008"/>
          </a:xfrm>
        </p:grpSpPr>
        <p:pic>
          <p:nvPicPr>
            <p:cNvPr id="65" name="그림 64">
              <a:extLst>
                <a:ext uri="{FF2B5EF4-FFF2-40B4-BE49-F238E27FC236}">
                  <a16:creationId xmlns:a16="http://schemas.microsoft.com/office/drawing/2014/main" id="{A94D6CFC-5436-4DC0-A041-1ED92DA871D4}"/>
                </a:ext>
              </a:extLst>
            </p:cNvPr>
            <p:cNvPicPr>
              <a:picLocks noChangeAspect="1"/>
            </p:cNvPicPr>
            <p:nvPr/>
          </p:nvPicPr>
          <p:blipFill>
            <a:blip r:embed="rId18"/>
            <a:stretch>
              <a:fillRect/>
            </a:stretch>
          </p:blipFill>
          <p:spPr>
            <a:xfrm>
              <a:off x="3660103" y="2064150"/>
              <a:ext cx="590223" cy="355475"/>
            </a:xfrm>
            <a:prstGeom prst="rect">
              <a:avLst/>
            </a:prstGeom>
          </p:spPr>
        </p:pic>
        <p:pic>
          <p:nvPicPr>
            <p:cNvPr id="66" name="Picture 10" descr="Optical Transceivers">
              <a:extLst>
                <a:ext uri="{FF2B5EF4-FFF2-40B4-BE49-F238E27FC236}">
                  <a16:creationId xmlns:a16="http://schemas.microsoft.com/office/drawing/2014/main" id="{63D27E34-E7A9-4902-BBA0-24F5A0855EA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988808" y="2008778"/>
              <a:ext cx="633058" cy="45800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그림 67">
            <a:extLst>
              <a:ext uri="{FF2B5EF4-FFF2-40B4-BE49-F238E27FC236}">
                <a16:creationId xmlns:a16="http://schemas.microsoft.com/office/drawing/2014/main" id="{DD968600-326C-4352-A5C5-E9AB8777DC34}"/>
              </a:ext>
            </a:extLst>
          </p:cNvPr>
          <p:cNvPicPr>
            <a:picLocks noChangeAspect="1"/>
          </p:cNvPicPr>
          <p:nvPr/>
        </p:nvPicPr>
        <p:blipFill>
          <a:blip r:embed="rId20"/>
          <a:stretch>
            <a:fillRect/>
          </a:stretch>
        </p:blipFill>
        <p:spPr>
          <a:xfrm>
            <a:off x="4735592" y="2241526"/>
            <a:ext cx="855212" cy="209611"/>
          </a:xfrm>
          <a:prstGeom prst="rect">
            <a:avLst/>
          </a:prstGeom>
        </p:spPr>
      </p:pic>
      <p:pic>
        <p:nvPicPr>
          <p:cNvPr id="69" name="그림 68">
            <a:extLst>
              <a:ext uri="{FF2B5EF4-FFF2-40B4-BE49-F238E27FC236}">
                <a16:creationId xmlns:a16="http://schemas.microsoft.com/office/drawing/2014/main" id="{3EB70151-ECA8-47A2-897C-93F19B1A123F}"/>
              </a:ext>
            </a:extLst>
          </p:cNvPr>
          <p:cNvPicPr>
            <a:picLocks noChangeAspect="1"/>
          </p:cNvPicPr>
          <p:nvPr/>
        </p:nvPicPr>
        <p:blipFill>
          <a:blip r:embed="rId21"/>
          <a:stretch>
            <a:fillRect/>
          </a:stretch>
        </p:blipFill>
        <p:spPr>
          <a:xfrm>
            <a:off x="5627248" y="2065676"/>
            <a:ext cx="878898" cy="398897"/>
          </a:xfrm>
          <a:prstGeom prst="rect">
            <a:avLst/>
          </a:prstGeom>
        </p:spPr>
      </p:pic>
      <p:grpSp>
        <p:nvGrpSpPr>
          <p:cNvPr id="72" name="그룹 71"/>
          <p:cNvGrpSpPr/>
          <p:nvPr/>
        </p:nvGrpSpPr>
        <p:grpSpPr>
          <a:xfrm>
            <a:off x="6860838" y="2063964"/>
            <a:ext cx="1848822" cy="374072"/>
            <a:chOff x="7046696" y="2120037"/>
            <a:chExt cx="1444365" cy="292238"/>
          </a:xfrm>
        </p:grpSpPr>
        <p:pic>
          <p:nvPicPr>
            <p:cNvPr id="70" name="Picture 6" descr="Data Storage Solutions – ARD SOFTWARE AND INFORMATION TECHNOLOGIES">
              <a:extLst>
                <a:ext uri="{FF2B5EF4-FFF2-40B4-BE49-F238E27FC236}">
                  <a16:creationId xmlns:a16="http://schemas.microsoft.com/office/drawing/2014/main" id="{3411A9FE-386E-4429-AA4C-3CD9A12B7FD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91818" y="2120037"/>
              <a:ext cx="899243" cy="29223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Fibre Optic Cable Installation – Value Connection Group">
              <a:extLst>
                <a:ext uri="{FF2B5EF4-FFF2-40B4-BE49-F238E27FC236}">
                  <a16:creationId xmlns:a16="http://schemas.microsoft.com/office/drawing/2014/main" id="{401AEB0F-4B6A-4EBC-B51F-EA33173EEC5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046696" y="2120037"/>
              <a:ext cx="519534" cy="2922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8452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사각형: 둥근 모서리 55">
            <a:extLst>
              <a:ext uri="{FF2B5EF4-FFF2-40B4-BE49-F238E27FC236}">
                <a16:creationId xmlns:a16="http://schemas.microsoft.com/office/drawing/2014/main" id="{6F9685CA-AD7A-4644-A701-11D0CAE8BD6A}"/>
              </a:ext>
            </a:extLst>
          </p:cNvPr>
          <p:cNvSpPr/>
          <p:nvPr/>
        </p:nvSpPr>
        <p:spPr>
          <a:xfrm>
            <a:off x="177639" y="651261"/>
            <a:ext cx="1745530" cy="4293201"/>
          </a:xfrm>
          <a:prstGeom prst="roundRect">
            <a:avLst>
              <a:gd name="adj" fmla="val 7054"/>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2" name="직사각형 1">
            <a:extLst>
              <a:ext uri="{FF2B5EF4-FFF2-40B4-BE49-F238E27FC236}">
                <a16:creationId xmlns:a16="http://schemas.microsoft.com/office/drawing/2014/main" id="{12F4AEF0-7E1E-4BA8-B2EC-4DB2083A90D8}"/>
              </a:ext>
            </a:extLst>
          </p:cNvPr>
          <p:cNvSpPr/>
          <p:nvPr/>
        </p:nvSpPr>
        <p:spPr>
          <a:xfrm>
            <a:off x="206968" y="2538387"/>
            <a:ext cx="1670304" cy="447811"/>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45" name="사각형: 둥근 모서리 144">
            <a:extLst>
              <a:ext uri="{FF2B5EF4-FFF2-40B4-BE49-F238E27FC236}">
                <a16:creationId xmlns:a16="http://schemas.microsoft.com/office/drawing/2014/main" id="{01B0B394-2EC9-45AD-9AD4-E0B1D5D4D7DA}"/>
              </a:ext>
            </a:extLst>
          </p:cNvPr>
          <p:cNvSpPr/>
          <p:nvPr/>
        </p:nvSpPr>
        <p:spPr>
          <a:xfrm>
            <a:off x="2292090" y="3927780"/>
            <a:ext cx="6660761" cy="1112517"/>
          </a:xfrm>
          <a:prstGeom prst="roundRect">
            <a:avLst>
              <a:gd name="adj" fmla="val 733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64" name="사각형: 둥근 모서리 63">
            <a:extLst>
              <a:ext uri="{FF2B5EF4-FFF2-40B4-BE49-F238E27FC236}">
                <a16:creationId xmlns:a16="http://schemas.microsoft.com/office/drawing/2014/main" id="{0C159E1F-BA16-4BF1-A2D3-E2B217D8FF9B}"/>
              </a:ext>
            </a:extLst>
          </p:cNvPr>
          <p:cNvSpPr/>
          <p:nvPr/>
        </p:nvSpPr>
        <p:spPr>
          <a:xfrm>
            <a:off x="2292090" y="2137881"/>
            <a:ext cx="6660761" cy="1671105"/>
          </a:xfrm>
          <a:prstGeom prst="roundRect">
            <a:avLst>
              <a:gd name="adj" fmla="val 733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63" name="사각형: 둥근 모서리 62">
            <a:extLst>
              <a:ext uri="{FF2B5EF4-FFF2-40B4-BE49-F238E27FC236}">
                <a16:creationId xmlns:a16="http://schemas.microsoft.com/office/drawing/2014/main" id="{B15275D1-C6C3-4E13-8B2D-E7127B58BFE8}"/>
              </a:ext>
            </a:extLst>
          </p:cNvPr>
          <p:cNvSpPr/>
          <p:nvPr/>
        </p:nvSpPr>
        <p:spPr>
          <a:xfrm>
            <a:off x="2292090" y="592266"/>
            <a:ext cx="6660761" cy="1428175"/>
          </a:xfrm>
          <a:prstGeom prst="roundRect">
            <a:avLst>
              <a:gd name="adj" fmla="val 7054"/>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 name="TextBox 3"/>
          <p:cNvSpPr txBox="1"/>
          <p:nvPr/>
        </p:nvSpPr>
        <p:spPr>
          <a:xfrm>
            <a:off x="175488" y="173586"/>
            <a:ext cx="2419252"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panose="020B0604020202020204" pitchFamily="34" charset="0"/>
                <a:ea typeface="KoPub돋움체 Bold" pitchFamily="2" charset="-127"/>
                <a:cs typeface="Arial" panose="020B0604020202020204" pitchFamily="34" charset="0"/>
              </a:rPr>
              <a:t>Technology Roadmap</a:t>
            </a:r>
          </a:p>
        </p:txBody>
      </p:sp>
      <p:sp>
        <p:nvSpPr>
          <p:cNvPr id="99" name="직사각형 98">
            <a:extLst>
              <a:ext uri="{FF2B5EF4-FFF2-40B4-BE49-F238E27FC236}">
                <a16:creationId xmlns:a16="http://schemas.microsoft.com/office/drawing/2014/main" id="{5599AEA0-A728-4E1D-9EC9-197BE72292B6}"/>
              </a:ext>
            </a:extLst>
          </p:cNvPr>
          <p:cNvSpPr/>
          <p:nvPr/>
        </p:nvSpPr>
        <p:spPr>
          <a:xfrm>
            <a:off x="122400" y="930150"/>
            <a:ext cx="1405062" cy="300531"/>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200" b="1" dirty="0">
                <a:ln>
                  <a:solidFill>
                    <a:schemeClr val="tx1">
                      <a:lumMod val="65000"/>
                      <a:lumOff val="35000"/>
                      <a:alpha val="0"/>
                    </a:schemeClr>
                  </a:solidFill>
                </a:ln>
                <a:solidFill>
                  <a:srgbClr val="002060"/>
                </a:solidFill>
                <a:latin typeface="Arial" panose="020B0604020202020204" pitchFamily="34" charset="0"/>
                <a:ea typeface="KoPub돋움체 Medium" pitchFamily="2" charset="-127"/>
                <a:cs typeface="Arial" panose="020B0604020202020204" pitchFamily="34" charset="0"/>
              </a:rPr>
              <a:t>Passive devices</a:t>
            </a:r>
            <a:endParaRPr lang="ko-KR" altLang="en-US" sz="1200" b="1" dirty="0">
              <a:ln>
                <a:solidFill>
                  <a:schemeClr val="tx1">
                    <a:lumMod val="65000"/>
                    <a:lumOff val="35000"/>
                    <a:alpha val="0"/>
                  </a:schemeClr>
                </a:solidFill>
              </a:ln>
              <a:solidFill>
                <a:srgbClr val="002060"/>
              </a:solidFill>
              <a:latin typeface="Arial" panose="020B0604020202020204" pitchFamily="34" charset="0"/>
              <a:ea typeface="KoPub돋움체 Medium" pitchFamily="2" charset="-127"/>
              <a:cs typeface="Arial" panose="020B0604020202020204" pitchFamily="34" charset="0"/>
            </a:endParaRPr>
          </a:p>
        </p:txBody>
      </p:sp>
      <p:pic>
        <p:nvPicPr>
          <p:cNvPr id="3" name="그림 2">
            <a:extLst>
              <a:ext uri="{FF2B5EF4-FFF2-40B4-BE49-F238E27FC236}">
                <a16:creationId xmlns:a16="http://schemas.microsoft.com/office/drawing/2014/main" id="{A9D405BC-5093-4A2E-B51B-41804BCF5187}"/>
              </a:ext>
            </a:extLst>
          </p:cNvPr>
          <p:cNvPicPr>
            <a:picLocks noChangeAspect="1"/>
          </p:cNvPicPr>
          <p:nvPr/>
        </p:nvPicPr>
        <p:blipFill>
          <a:blip r:embed="rId3"/>
          <a:stretch>
            <a:fillRect/>
          </a:stretch>
        </p:blipFill>
        <p:spPr>
          <a:xfrm>
            <a:off x="2388334" y="1183288"/>
            <a:ext cx="1423944" cy="679992"/>
          </a:xfrm>
          <a:prstGeom prst="rect">
            <a:avLst/>
          </a:prstGeom>
        </p:spPr>
      </p:pic>
      <p:sp>
        <p:nvSpPr>
          <p:cNvPr id="48" name="직사각형 47">
            <a:extLst>
              <a:ext uri="{FF2B5EF4-FFF2-40B4-BE49-F238E27FC236}">
                <a16:creationId xmlns:a16="http://schemas.microsoft.com/office/drawing/2014/main" id="{CA5E132E-8D59-40D5-9BF6-98CB2E29A7FA}"/>
              </a:ext>
            </a:extLst>
          </p:cNvPr>
          <p:cNvSpPr/>
          <p:nvPr/>
        </p:nvSpPr>
        <p:spPr>
          <a:xfrm>
            <a:off x="2282868" y="878718"/>
            <a:ext cx="1660104" cy="397032"/>
          </a:xfrm>
          <a:prstGeom prst="rect">
            <a:avLst/>
          </a:prstGeom>
        </p:spPr>
        <p:txBody>
          <a:bodyPr wrap="square">
            <a:spAutoFit/>
          </a:bodyPr>
          <a:lstStyle/>
          <a:p>
            <a:pPr eaLnBrk="1" fontAlgn="auto" latinLnBrk="1" hangingPunct="1">
              <a:lnSpc>
                <a:spcPct val="90000"/>
              </a:lnSpc>
              <a:spcBef>
                <a:spcPts val="0"/>
              </a:spcBef>
              <a:spcAft>
                <a:spcPts val="0"/>
              </a:spcAft>
              <a:defRPr/>
            </a:pPr>
            <a:r>
              <a:rPr lang="en-US" altLang="ko-KR"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LD integrated WDM platform</a:t>
            </a:r>
            <a:endParaRPr lang="ko-KR" altLang="en-US"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49" name="직사각형 48">
            <a:extLst>
              <a:ext uri="{FF2B5EF4-FFF2-40B4-BE49-F238E27FC236}">
                <a16:creationId xmlns:a16="http://schemas.microsoft.com/office/drawing/2014/main" id="{E82B423C-C6A3-4854-A888-B88941F01E2F}"/>
              </a:ext>
            </a:extLst>
          </p:cNvPr>
          <p:cNvSpPr/>
          <p:nvPr/>
        </p:nvSpPr>
        <p:spPr>
          <a:xfrm>
            <a:off x="4331865" y="965118"/>
            <a:ext cx="1173258" cy="397032"/>
          </a:xfrm>
          <a:prstGeom prst="rect">
            <a:avLst/>
          </a:prstGeom>
        </p:spPr>
        <p:txBody>
          <a:bodyPr wrap="square">
            <a:spAutoFit/>
          </a:bodyPr>
          <a:lstStyle/>
          <a:p>
            <a:pPr eaLnBrk="1" fontAlgn="auto" latinLnBrk="1" hangingPunct="1">
              <a:lnSpc>
                <a:spcPct val="90000"/>
              </a:lnSpc>
              <a:spcBef>
                <a:spcPts val="0"/>
              </a:spcBef>
              <a:spcAft>
                <a:spcPts val="0"/>
              </a:spcAft>
              <a:defRPr/>
            </a:pPr>
            <a:r>
              <a:rPr lang="en-US" altLang="ko-KR"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400G, 800G</a:t>
            </a:r>
            <a:r>
              <a:rPr lang="ko-KR" altLang="en-US"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a:t>
            </a:r>
            <a:r>
              <a:rPr lang="en-US" altLang="ko-KR"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transceivers</a:t>
            </a:r>
            <a:endParaRPr lang="ko-KR" altLang="en-US"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54" name="직사각형 53">
            <a:extLst>
              <a:ext uri="{FF2B5EF4-FFF2-40B4-BE49-F238E27FC236}">
                <a16:creationId xmlns:a16="http://schemas.microsoft.com/office/drawing/2014/main" id="{69932BFF-5662-42CD-8BB1-873FE38F5388}"/>
              </a:ext>
            </a:extLst>
          </p:cNvPr>
          <p:cNvSpPr/>
          <p:nvPr/>
        </p:nvSpPr>
        <p:spPr>
          <a:xfrm>
            <a:off x="5864893" y="765775"/>
            <a:ext cx="1173258" cy="397032"/>
          </a:xfrm>
          <a:prstGeom prst="rect">
            <a:avLst/>
          </a:prstGeom>
        </p:spPr>
        <p:txBody>
          <a:bodyPr wrap="square">
            <a:spAutoFit/>
          </a:bodyPr>
          <a:lstStyle/>
          <a:p>
            <a:pPr eaLnBrk="1" fontAlgn="auto" latinLnBrk="1" hangingPunct="1">
              <a:lnSpc>
                <a:spcPct val="90000"/>
              </a:lnSpc>
              <a:spcBef>
                <a:spcPts val="0"/>
              </a:spcBef>
              <a:spcAft>
                <a:spcPts val="0"/>
              </a:spcAft>
              <a:defRPr/>
            </a:pPr>
            <a:r>
              <a:rPr lang="en-US" altLang="ko-KR"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1.6T</a:t>
            </a:r>
            <a:r>
              <a:rPr lang="ko-KR" altLang="en-US"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a:t>
            </a:r>
            <a:endParaRPr lang="en-US" altLang="ko-KR"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a:p>
            <a:pPr eaLnBrk="1" fontAlgn="auto" latinLnBrk="1" hangingPunct="1">
              <a:lnSpc>
                <a:spcPct val="90000"/>
              </a:lnSpc>
              <a:spcBef>
                <a:spcPts val="0"/>
              </a:spcBef>
              <a:spcAft>
                <a:spcPts val="0"/>
              </a:spcAft>
              <a:defRPr/>
            </a:pPr>
            <a:r>
              <a:rPr lang="en-US" altLang="ko-KR"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transceivers</a:t>
            </a:r>
            <a:endParaRPr lang="ko-KR" altLang="en-US"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55" name="직사각형 54">
            <a:extLst>
              <a:ext uri="{FF2B5EF4-FFF2-40B4-BE49-F238E27FC236}">
                <a16:creationId xmlns:a16="http://schemas.microsoft.com/office/drawing/2014/main" id="{DF5BCC62-8C34-4B77-B580-6D2C4267DE81}"/>
              </a:ext>
            </a:extLst>
          </p:cNvPr>
          <p:cNvSpPr/>
          <p:nvPr/>
        </p:nvSpPr>
        <p:spPr>
          <a:xfrm>
            <a:off x="7561879" y="710553"/>
            <a:ext cx="1024632" cy="397032"/>
          </a:xfrm>
          <a:prstGeom prst="rect">
            <a:avLst/>
          </a:prstGeom>
        </p:spPr>
        <p:txBody>
          <a:bodyPr wrap="square">
            <a:spAutoFit/>
          </a:bodyPr>
          <a:lstStyle/>
          <a:p>
            <a:pPr eaLnBrk="1" fontAlgn="auto" latinLnBrk="1" hangingPunct="1">
              <a:lnSpc>
                <a:spcPct val="90000"/>
              </a:lnSpc>
              <a:spcBef>
                <a:spcPts val="0"/>
              </a:spcBef>
              <a:spcAft>
                <a:spcPts val="0"/>
              </a:spcAft>
              <a:defRPr/>
            </a:pPr>
            <a:r>
              <a:rPr lang="en-US" altLang="ko-KR"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3.2T</a:t>
            </a:r>
          </a:p>
          <a:p>
            <a:pPr eaLnBrk="1" fontAlgn="auto" latinLnBrk="1" hangingPunct="1">
              <a:lnSpc>
                <a:spcPct val="90000"/>
              </a:lnSpc>
              <a:spcBef>
                <a:spcPts val="0"/>
              </a:spcBef>
              <a:spcAft>
                <a:spcPts val="0"/>
              </a:spcAft>
              <a:defRPr/>
            </a:pPr>
            <a:r>
              <a:rPr lang="en-US" altLang="ko-KR"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transceivers</a:t>
            </a:r>
            <a:endParaRPr lang="ko-KR" altLang="en-US"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pic>
        <p:nvPicPr>
          <p:cNvPr id="5" name="그림 4">
            <a:extLst>
              <a:ext uri="{FF2B5EF4-FFF2-40B4-BE49-F238E27FC236}">
                <a16:creationId xmlns:a16="http://schemas.microsoft.com/office/drawing/2014/main" id="{04339389-7B8D-46BC-8850-175FEFC6EB25}"/>
              </a:ext>
            </a:extLst>
          </p:cNvPr>
          <p:cNvPicPr>
            <a:picLocks noChangeAspect="1"/>
          </p:cNvPicPr>
          <p:nvPr/>
        </p:nvPicPr>
        <p:blipFill>
          <a:blip r:embed="rId4"/>
          <a:stretch>
            <a:fillRect/>
          </a:stretch>
        </p:blipFill>
        <p:spPr>
          <a:xfrm>
            <a:off x="4217219" y="1364935"/>
            <a:ext cx="1065018" cy="595952"/>
          </a:xfrm>
          <a:prstGeom prst="rect">
            <a:avLst/>
          </a:prstGeom>
        </p:spPr>
      </p:pic>
      <p:pic>
        <p:nvPicPr>
          <p:cNvPr id="2050" name="Picture 2" descr="Huawei Successfully Completed The Industry&amp;#39;s First Single-wave Ultra-1.6T  Ultra-high-speed Live Network Test - Research - News - Shenzhen SKY Optics  Technology Co.,Limited">
            <a:extLst>
              <a:ext uri="{FF2B5EF4-FFF2-40B4-BE49-F238E27FC236}">
                <a16:creationId xmlns:a16="http://schemas.microsoft.com/office/drawing/2014/main" id="{F3D68904-5A29-410A-BBCB-E93B4B2B6B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0954" y="1187481"/>
            <a:ext cx="971418" cy="679992"/>
          </a:xfrm>
          <a:prstGeom prst="rect">
            <a:avLst/>
          </a:prstGeom>
          <a:noFill/>
          <a:extLst>
            <a:ext uri="{909E8E84-426E-40DD-AFC4-6F175D3DCCD1}">
              <a14:hiddenFill xmlns:a14="http://schemas.microsoft.com/office/drawing/2010/main">
                <a:solidFill>
                  <a:srgbClr val="FFFFFF"/>
                </a:solidFill>
              </a14:hiddenFill>
            </a:ext>
          </a:extLst>
        </p:spPr>
      </p:pic>
      <p:pic>
        <p:nvPicPr>
          <p:cNvPr id="9" name="그림 8">
            <a:extLst>
              <a:ext uri="{FF2B5EF4-FFF2-40B4-BE49-F238E27FC236}">
                <a16:creationId xmlns:a16="http://schemas.microsoft.com/office/drawing/2014/main" id="{6D94C5E2-7FF3-4A11-A57B-08A48E777316}"/>
              </a:ext>
            </a:extLst>
          </p:cNvPr>
          <p:cNvPicPr>
            <a:picLocks noChangeAspect="1"/>
          </p:cNvPicPr>
          <p:nvPr/>
        </p:nvPicPr>
        <p:blipFill>
          <a:blip r:embed="rId6"/>
          <a:stretch>
            <a:fillRect/>
          </a:stretch>
        </p:blipFill>
        <p:spPr>
          <a:xfrm>
            <a:off x="7498102" y="1140089"/>
            <a:ext cx="1094229" cy="834650"/>
          </a:xfrm>
          <a:prstGeom prst="rect">
            <a:avLst/>
          </a:prstGeom>
        </p:spPr>
      </p:pic>
      <p:pic>
        <p:nvPicPr>
          <p:cNvPr id="57" name="Picture 8" descr="mach zender">
            <a:extLst>
              <a:ext uri="{FF2B5EF4-FFF2-40B4-BE49-F238E27FC236}">
                <a16:creationId xmlns:a16="http://schemas.microsoft.com/office/drawing/2014/main" id="{6C23A62F-8B4C-4690-86D3-00B73611FD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084" t="36462" r="49989" b="27075"/>
          <a:stretch>
            <a:fillRect/>
          </a:stretch>
        </p:blipFill>
        <p:spPr bwMode="auto">
          <a:xfrm>
            <a:off x="2353406" y="2991561"/>
            <a:ext cx="1311394" cy="399120"/>
          </a:xfrm>
          <a:prstGeom prst="rect">
            <a:avLst/>
          </a:prstGeom>
          <a:noFill/>
          <a:extLst>
            <a:ext uri="{909E8E84-426E-40DD-AFC4-6F175D3DCCD1}">
              <a14:hiddenFill xmlns:a14="http://schemas.microsoft.com/office/drawing/2010/main">
                <a:solidFill>
                  <a:srgbClr val="FFFFFF"/>
                </a:solidFill>
              </a14:hiddenFill>
            </a:ext>
          </a:extLst>
        </p:spPr>
      </p:pic>
      <p:pic>
        <p:nvPicPr>
          <p:cNvPr id="11" name="그림 10">
            <a:extLst>
              <a:ext uri="{FF2B5EF4-FFF2-40B4-BE49-F238E27FC236}">
                <a16:creationId xmlns:a16="http://schemas.microsoft.com/office/drawing/2014/main" id="{891275C7-E1C5-466E-AAE3-973F43CDDFEE}"/>
              </a:ext>
            </a:extLst>
          </p:cNvPr>
          <p:cNvPicPr>
            <a:picLocks noChangeAspect="1"/>
          </p:cNvPicPr>
          <p:nvPr/>
        </p:nvPicPr>
        <p:blipFill>
          <a:blip r:embed="rId8"/>
          <a:stretch>
            <a:fillRect/>
          </a:stretch>
        </p:blipFill>
        <p:spPr>
          <a:xfrm>
            <a:off x="4073134" y="2845746"/>
            <a:ext cx="998978" cy="663739"/>
          </a:xfrm>
          <a:prstGeom prst="rect">
            <a:avLst/>
          </a:prstGeom>
        </p:spPr>
      </p:pic>
      <p:pic>
        <p:nvPicPr>
          <p:cNvPr id="61" name="Picture 4" descr="fullchip">
            <a:extLst>
              <a:ext uri="{FF2B5EF4-FFF2-40B4-BE49-F238E27FC236}">
                <a16:creationId xmlns:a16="http://schemas.microsoft.com/office/drawing/2014/main" id="{770A8BB5-E0EB-4DCF-BA56-8AC2CCAAD4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9372" t="13390" r="57605" b="4045"/>
          <a:stretch>
            <a:fillRect/>
          </a:stretch>
        </p:blipFill>
        <p:spPr bwMode="auto">
          <a:xfrm>
            <a:off x="5565600" y="2620205"/>
            <a:ext cx="1117945" cy="1117945"/>
          </a:xfrm>
          <a:prstGeom prst="rect">
            <a:avLst/>
          </a:prstGeom>
          <a:noFill/>
          <a:extLst>
            <a:ext uri="{909E8E84-426E-40DD-AFC4-6F175D3DCCD1}">
              <a14:hiddenFill xmlns:a14="http://schemas.microsoft.com/office/drawing/2010/main">
                <a:solidFill>
                  <a:srgbClr val="FFFFFF"/>
                </a:solidFill>
              </a14:hiddenFill>
            </a:ext>
          </a:extLst>
        </p:spPr>
      </p:pic>
      <p:pic>
        <p:nvPicPr>
          <p:cNvPr id="62" name="그림 61">
            <a:extLst>
              <a:ext uri="{FF2B5EF4-FFF2-40B4-BE49-F238E27FC236}">
                <a16:creationId xmlns:a16="http://schemas.microsoft.com/office/drawing/2014/main" id="{81379CE0-47C0-44FC-8944-DF500204A260}"/>
              </a:ext>
            </a:extLst>
          </p:cNvPr>
          <p:cNvPicPr>
            <a:picLocks noChangeAspect="1"/>
          </p:cNvPicPr>
          <p:nvPr/>
        </p:nvPicPr>
        <p:blipFill>
          <a:blip r:embed="rId10"/>
          <a:stretch>
            <a:fillRect/>
          </a:stretch>
        </p:blipFill>
        <p:spPr>
          <a:xfrm>
            <a:off x="7207200" y="2744550"/>
            <a:ext cx="1669129" cy="914624"/>
          </a:xfrm>
          <a:prstGeom prst="rect">
            <a:avLst/>
          </a:prstGeom>
        </p:spPr>
      </p:pic>
      <p:sp>
        <p:nvSpPr>
          <p:cNvPr id="69" name="직사각형 68">
            <a:extLst>
              <a:ext uri="{FF2B5EF4-FFF2-40B4-BE49-F238E27FC236}">
                <a16:creationId xmlns:a16="http://schemas.microsoft.com/office/drawing/2014/main" id="{7D4D278A-84DE-4F9B-85AB-BF84DAE8635D}"/>
              </a:ext>
            </a:extLst>
          </p:cNvPr>
          <p:cNvSpPr/>
          <p:nvPr/>
        </p:nvSpPr>
        <p:spPr>
          <a:xfrm>
            <a:off x="2292790" y="584550"/>
            <a:ext cx="3118688" cy="293607"/>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2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Bold" panose="00000800000000000000" pitchFamily="2" charset="-127"/>
                <a:cs typeface="Arial" panose="020B0604020202020204" pitchFamily="34" charset="0"/>
              </a:rPr>
              <a:t>High-capacity optical transceivers</a:t>
            </a:r>
            <a:endParaRPr lang="ko-KR" altLang="en-US" sz="12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Bold" panose="00000800000000000000" pitchFamily="2" charset="-127"/>
              <a:cs typeface="Arial" panose="020B0604020202020204" pitchFamily="34" charset="0"/>
            </a:endParaRPr>
          </a:p>
        </p:txBody>
      </p:sp>
      <p:sp>
        <p:nvSpPr>
          <p:cNvPr id="70" name="화살표: 오른쪽 69">
            <a:extLst>
              <a:ext uri="{FF2B5EF4-FFF2-40B4-BE49-F238E27FC236}">
                <a16:creationId xmlns:a16="http://schemas.microsoft.com/office/drawing/2014/main" id="{B53760B5-7C5F-467E-9BDD-8F70EEA600BA}"/>
              </a:ext>
            </a:extLst>
          </p:cNvPr>
          <p:cNvSpPr/>
          <p:nvPr/>
        </p:nvSpPr>
        <p:spPr>
          <a:xfrm>
            <a:off x="3950158" y="1434152"/>
            <a:ext cx="248392"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71" name="화살표: 오른쪽 70">
            <a:extLst>
              <a:ext uri="{FF2B5EF4-FFF2-40B4-BE49-F238E27FC236}">
                <a16:creationId xmlns:a16="http://schemas.microsoft.com/office/drawing/2014/main" id="{FD1DFAB4-F256-49B9-B09A-2BA806269CD5}"/>
              </a:ext>
            </a:extLst>
          </p:cNvPr>
          <p:cNvSpPr/>
          <p:nvPr/>
        </p:nvSpPr>
        <p:spPr>
          <a:xfrm>
            <a:off x="5411478" y="1434152"/>
            <a:ext cx="248392"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72" name="화살표: 오른쪽 71">
            <a:extLst>
              <a:ext uri="{FF2B5EF4-FFF2-40B4-BE49-F238E27FC236}">
                <a16:creationId xmlns:a16="http://schemas.microsoft.com/office/drawing/2014/main" id="{F8125259-D293-484F-AD35-7B441804837E}"/>
              </a:ext>
            </a:extLst>
          </p:cNvPr>
          <p:cNvSpPr/>
          <p:nvPr/>
        </p:nvSpPr>
        <p:spPr>
          <a:xfrm>
            <a:off x="7096278" y="1434152"/>
            <a:ext cx="248392"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74" name="직사각형 73">
            <a:extLst>
              <a:ext uri="{FF2B5EF4-FFF2-40B4-BE49-F238E27FC236}">
                <a16:creationId xmlns:a16="http://schemas.microsoft.com/office/drawing/2014/main" id="{E87631DD-98C2-4586-BFB5-10FE3189FB7E}"/>
              </a:ext>
            </a:extLst>
          </p:cNvPr>
          <p:cNvSpPr/>
          <p:nvPr/>
        </p:nvSpPr>
        <p:spPr>
          <a:xfrm>
            <a:off x="2281782" y="2096550"/>
            <a:ext cx="6389578" cy="300531"/>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2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Bold" panose="00000800000000000000" pitchFamily="2" charset="-127"/>
                <a:cs typeface="Arial" panose="020B0604020202020204" pitchFamily="34" charset="0"/>
              </a:rPr>
              <a:t>Photonic integrated circuits (PICs) / Hybrid opto-electronic integrated circuits (OECIs)</a:t>
            </a:r>
            <a:endParaRPr lang="ko-KR" altLang="en-US" sz="12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Bold" panose="00000800000000000000" pitchFamily="2" charset="-127"/>
              <a:cs typeface="Arial" panose="020B0604020202020204" pitchFamily="34" charset="0"/>
            </a:endParaRPr>
          </a:p>
        </p:txBody>
      </p:sp>
      <p:sp>
        <p:nvSpPr>
          <p:cNvPr id="75" name="화살표: 오른쪽 74">
            <a:extLst>
              <a:ext uri="{FF2B5EF4-FFF2-40B4-BE49-F238E27FC236}">
                <a16:creationId xmlns:a16="http://schemas.microsoft.com/office/drawing/2014/main" id="{F449E2F8-E94C-42FF-8896-038A4B542DE9}"/>
              </a:ext>
            </a:extLst>
          </p:cNvPr>
          <p:cNvSpPr/>
          <p:nvPr/>
        </p:nvSpPr>
        <p:spPr>
          <a:xfrm>
            <a:off x="3762212" y="3023481"/>
            <a:ext cx="231494"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76" name="화살표: 오른쪽 75">
            <a:extLst>
              <a:ext uri="{FF2B5EF4-FFF2-40B4-BE49-F238E27FC236}">
                <a16:creationId xmlns:a16="http://schemas.microsoft.com/office/drawing/2014/main" id="{A5220E7D-AD5D-4D06-9BF6-4EA610F26805}"/>
              </a:ext>
            </a:extLst>
          </p:cNvPr>
          <p:cNvSpPr/>
          <p:nvPr/>
        </p:nvSpPr>
        <p:spPr>
          <a:xfrm>
            <a:off x="5172107" y="3023481"/>
            <a:ext cx="248392"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77" name="화살표: 오른쪽 76">
            <a:extLst>
              <a:ext uri="{FF2B5EF4-FFF2-40B4-BE49-F238E27FC236}">
                <a16:creationId xmlns:a16="http://schemas.microsoft.com/office/drawing/2014/main" id="{FDFFFCB0-DD95-4708-9320-294420F3D84E}"/>
              </a:ext>
            </a:extLst>
          </p:cNvPr>
          <p:cNvSpPr/>
          <p:nvPr/>
        </p:nvSpPr>
        <p:spPr>
          <a:xfrm>
            <a:off x="6813707" y="3023481"/>
            <a:ext cx="248392"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8" name="직사각형 97">
            <a:extLst>
              <a:ext uri="{FF2B5EF4-FFF2-40B4-BE49-F238E27FC236}">
                <a16:creationId xmlns:a16="http://schemas.microsoft.com/office/drawing/2014/main" id="{E4E5EDC9-2454-4047-9F75-6EA7C5E38186}"/>
              </a:ext>
            </a:extLst>
          </p:cNvPr>
          <p:cNvSpPr/>
          <p:nvPr/>
        </p:nvSpPr>
        <p:spPr>
          <a:xfrm>
            <a:off x="5859459" y="2345659"/>
            <a:ext cx="632684" cy="283154"/>
          </a:xfrm>
          <a:prstGeom prst="rect">
            <a:avLst/>
          </a:prstGeom>
        </p:spPr>
        <p:txBody>
          <a:bodyPr wrap="square">
            <a:spAutoFit/>
          </a:bodyPr>
          <a:lstStyle/>
          <a:p>
            <a:pPr algn="ctr" eaLnBrk="1" fontAlgn="auto" latinLnBrk="1" hangingPunct="1">
              <a:lnSpc>
                <a:spcPct val="120000"/>
              </a:lnSpc>
              <a:spcBef>
                <a:spcPts val="0"/>
              </a:spcBef>
              <a:spcAft>
                <a:spcPts val="0"/>
              </a:spcAft>
              <a:defRPr/>
            </a:pPr>
            <a:r>
              <a:rPr lang="en-US" altLang="ko-KR"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PIC</a:t>
            </a:r>
            <a:endParaRPr lang="ko-KR" altLang="en-US"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105" name="직사각형 104">
            <a:extLst>
              <a:ext uri="{FF2B5EF4-FFF2-40B4-BE49-F238E27FC236}">
                <a16:creationId xmlns:a16="http://schemas.microsoft.com/office/drawing/2014/main" id="{2E68B86C-D2AE-4995-A453-8FECCB623228}"/>
              </a:ext>
            </a:extLst>
          </p:cNvPr>
          <p:cNvSpPr/>
          <p:nvPr/>
        </p:nvSpPr>
        <p:spPr>
          <a:xfrm>
            <a:off x="7404530" y="2421250"/>
            <a:ext cx="1305002" cy="283154"/>
          </a:xfrm>
          <a:prstGeom prst="rect">
            <a:avLst/>
          </a:prstGeom>
        </p:spPr>
        <p:txBody>
          <a:bodyPr wrap="square">
            <a:spAutoFit/>
          </a:bodyPr>
          <a:lstStyle/>
          <a:p>
            <a:pPr algn="ctr" eaLnBrk="1" fontAlgn="auto" latinLnBrk="1" hangingPunct="1">
              <a:lnSpc>
                <a:spcPct val="120000"/>
              </a:lnSpc>
              <a:spcBef>
                <a:spcPts val="0"/>
              </a:spcBef>
              <a:spcAft>
                <a:spcPts val="0"/>
              </a:spcAft>
              <a:defRPr/>
            </a:pPr>
            <a:r>
              <a:rPr lang="en-US" altLang="ko-KR"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Hybrid OEIC</a:t>
            </a:r>
            <a:endParaRPr lang="ko-KR" altLang="en-US" sz="11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114" name="직사각형 113">
            <a:extLst>
              <a:ext uri="{FF2B5EF4-FFF2-40B4-BE49-F238E27FC236}">
                <a16:creationId xmlns:a16="http://schemas.microsoft.com/office/drawing/2014/main" id="{06C71730-6F31-4C00-86AD-B972DC5F2612}"/>
              </a:ext>
            </a:extLst>
          </p:cNvPr>
          <p:cNvSpPr/>
          <p:nvPr/>
        </p:nvSpPr>
        <p:spPr>
          <a:xfrm>
            <a:off x="2275776" y="2442150"/>
            <a:ext cx="1667196" cy="528606"/>
          </a:xfrm>
          <a:prstGeom prst="rect">
            <a:avLst/>
          </a:prstGeom>
        </p:spPr>
        <p:txBody>
          <a:bodyPr wrap="square">
            <a:spAutoFit/>
          </a:bodyPr>
          <a:lstStyle/>
          <a:p>
            <a:pPr eaLnBrk="1" fontAlgn="auto" latinLnBrk="1" hangingPunct="1">
              <a:lnSpc>
                <a:spcPct val="90000"/>
              </a:lnSpc>
              <a:spcBef>
                <a:spcPts val="0"/>
              </a:spcBef>
              <a:spcAft>
                <a:spcPts val="0"/>
              </a:spcAft>
              <a:defRPr/>
            </a:pP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Isolator-integrated active &amp; passive devices</a:t>
            </a:r>
            <a:endPar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115" name="직사각형 114">
            <a:extLst>
              <a:ext uri="{FF2B5EF4-FFF2-40B4-BE49-F238E27FC236}">
                <a16:creationId xmlns:a16="http://schemas.microsoft.com/office/drawing/2014/main" id="{3D920568-08A1-4CB7-9FB6-3F8CBC417BDB}"/>
              </a:ext>
            </a:extLst>
          </p:cNvPr>
          <p:cNvSpPr/>
          <p:nvPr/>
        </p:nvSpPr>
        <p:spPr>
          <a:xfrm>
            <a:off x="3880800" y="2429585"/>
            <a:ext cx="1832779" cy="383182"/>
          </a:xfrm>
          <a:prstGeom prst="rect">
            <a:avLst/>
          </a:prstGeom>
        </p:spPr>
        <p:txBody>
          <a:bodyPr wrap="square">
            <a:spAutoFit/>
          </a:bodyPr>
          <a:lstStyle/>
          <a:p>
            <a:pPr eaLnBrk="1" fontAlgn="auto" latinLnBrk="1" hangingPunct="1">
              <a:lnSpc>
                <a:spcPct val="90000"/>
              </a:lnSpc>
              <a:spcBef>
                <a:spcPts val="0"/>
              </a:spcBef>
              <a:spcAft>
                <a:spcPts val="0"/>
              </a:spcAft>
              <a:defRPr/>
            </a:pPr>
            <a:r>
              <a:rPr lang="en-US" altLang="ko-KR"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Isolator-integrated active &amp; passive modules</a:t>
            </a:r>
            <a:endParaRPr lang="ko-KR" altLang="en-US" sz="105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pic>
        <p:nvPicPr>
          <p:cNvPr id="118" name="그림 117">
            <a:extLst>
              <a:ext uri="{FF2B5EF4-FFF2-40B4-BE49-F238E27FC236}">
                <a16:creationId xmlns:a16="http://schemas.microsoft.com/office/drawing/2014/main" id="{D6AB66E5-B054-44C7-9CF4-69724719AF18}"/>
              </a:ext>
            </a:extLst>
          </p:cNvPr>
          <p:cNvPicPr>
            <a:picLocks noChangeAspect="1"/>
          </p:cNvPicPr>
          <p:nvPr/>
        </p:nvPicPr>
        <p:blipFill>
          <a:blip r:embed="rId11"/>
          <a:stretch>
            <a:fillRect/>
          </a:stretch>
        </p:blipFill>
        <p:spPr>
          <a:xfrm>
            <a:off x="5876846" y="4232858"/>
            <a:ext cx="1173321" cy="606769"/>
          </a:xfrm>
          <a:prstGeom prst="rect">
            <a:avLst/>
          </a:prstGeom>
        </p:spPr>
      </p:pic>
      <p:pic>
        <p:nvPicPr>
          <p:cNvPr id="119" name="그림 118">
            <a:extLst>
              <a:ext uri="{FF2B5EF4-FFF2-40B4-BE49-F238E27FC236}">
                <a16:creationId xmlns:a16="http://schemas.microsoft.com/office/drawing/2014/main" id="{46FB6854-25CA-4A4F-B08A-6DE9856F01C2}"/>
              </a:ext>
            </a:extLst>
          </p:cNvPr>
          <p:cNvPicPr>
            <a:picLocks noChangeAspect="1"/>
          </p:cNvPicPr>
          <p:nvPr/>
        </p:nvPicPr>
        <p:blipFill>
          <a:blip r:embed="rId12"/>
          <a:stretch>
            <a:fillRect/>
          </a:stretch>
        </p:blipFill>
        <p:spPr>
          <a:xfrm>
            <a:off x="4918494" y="4181534"/>
            <a:ext cx="816430" cy="264867"/>
          </a:xfrm>
          <a:prstGeom prst="rect">
            <a:avLst/>
          </a:prstGeom>
        </p:spPr>
      </p:pic>
      <p:pic>
        <p:nvPicPr>
          <p:cNvPr id="120" name="그림 119">
            <a:extLst>
              <a:ext uri="{FF2B5EF4-FFF2-40B4-BE49-F238E27FC236}">
                <a16:creationId xmlns:a16="http://schemas.microsoft.com/office/drawing/2014/main" id="{AA377717-6FFE-4857-8403-8F3118A7FFD5}"/>
              </a:ext>
            </a:extLst>
          </p:cNvPr>
          <p:cNvPicPr>
            <a:picLocks noChangeAspect="1"/>
          </p:cNvPicPr>
          <p:nvPr/>
        </p:nvPicPr>
        <p:blipFill>
          <a:blip r:embed="rId13"/>
          <a:stretch>
            <a:fillRect/>
          </a:stretch>
        </p:blipFill>
        <p:spPr>
          <a:xfrm>
            <a:off x="4723632" y="4508653"/>
            <a:ext cx="816430" cy="372534"/>
          </a:xfrm>
          <a:prstGeom prst="rect">
            <a:avLst/>
          </a:prstGeom>
        </p:spPr>
      </p:pic>
      <p:grpSp>
        <p:nvGrpSpPr>
          <p:cNvPr id="121" name="그룹 36">
            <a:extLst>
              <a:ext uri="{FF2B5EF4-FFF2-40B4-BE49-F238E27FC236}">
                <a16:creationId xmlns:a16="http://schemas.microsoft.com/office/drawing/2014/main" id="{538CAE09-5BBF-411C-B187-65169858A718}"/>
              </a:ext>
            </a:extLst>
          </p:cNvPr>
          <p:cNvGrpSpPr>
            <a:grpSpLocks/>
          </p:cNvGrpSpPr>
          <p:nvPr/>
        </p:nvGrpSpPr>
        <p:grpSpPr bwMode="auto">
          <a:xfrm>
            <a:off x="3502858" y="4372983"/>
            <a:ext cx="911435" cy="423223"/>
            <a:chOff x="7147559" y="3803645"/>
            <a:chExt cx="1681803" cy="918159"/>
          </a:xfrm>
        </p:grpSpPr>
        <p:pic>
          <p:nvPicPr>
            <p:cNvPr id="122" name="그림 33">
              <a:extLst>
                <a:ext uri="{FF2B5EF4-FFF2-40B4-BE49-F238E27FC236}">
                  <a16:creationId xmlns:a16="http://schemas.microsoft.com/office/drawing/2014/main" id="{9B16769E-1DB6-4597-8A14-D91F9A8F10C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78039" y="3803645"/>
              <a:ext cx="1651323" cy="50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그림 34">
              <a:extLst>
                <a:ext uri="{FF2B5EF4-FFF2-40B4-BE49-F238E27FC236}">
                  <a16:creationId xmlns:a16="http://schemas.microsoft.com/office/drawing/2014/main" id="{BCBF24B8-62D4-4217-A11D-41B7CAE60FE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47559" y="4342863"/>
              <a:ext cx="1676401" cy="37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4" name="그림 18">
            <a:extLst>
              <a:ext uri="{FF2B5EF4-FFF2-40B4-BE49-F238E27FC236}">
                <a16:creationId xmlns:a16="http://schemas.microsoft.com/office/drawing/2014/main" id="{99CF05B0-EAA8-4FA7-A5B7-6EA81176147A}"/>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76544" y="4124523"/>
            <a:ext cx="800538" cy="52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 name="그룹 19">
            <a:extLst>
              <a:ext uri="{FF2B5EF4-FFF2-40B4-BE49-F238E27FC236}">
                <a16:creationId xmlns:a16="http://schemas.microsoft.com/office/drawing/2014/main" id="{E5155C61-AFDA-4604-A293-A0A4A91A0A4A}"/>
              </a:ext>
            </a:extLst>
          </p:cNvPr>
          <p:cNvGrpSpPr>
            <a:grpSpLocks/>
          </p:cNvGrpSpPr>
          <p:nvPr/>
        </p:nvGrpSpPr>
        <p:grpSpPr bwMode="auto">
          <a:xfrm>
            <a:off x="2457592" y="4694920"/>
            <a:ext cx="588299" cy="249542"/>
            <a:chOff x="889426" y="2550179"/>
            <a:chExt cx="3784890" cy="707908"/>
          </a:xfrm>
        </p:grpSpPr>
        <p:sp>
          <p:nvSpPr>
            <p:cNvPr id="126" name="직사각형 125">
              <a:extLst>
                <a:ext uri="{FF2B5EF4-FFF2-40B4-BE49-F238E27FC236}">
                  <a16:creationId xmlns:a16="http://schemas.microsoft.com/office/drawing/2014/main" id="{25DF338C-255F-451F-A4CD-9A94F375E778}"/>
                </a:ext>
              </a:extLst>
            </p:cNvPr>
            <p:cNvSpPr/>
            <p:nvPr/>
          </p:nvSpPr>
          <p:spPr>
            <a:xfrm>
              <a:off x="889426" y="2550179"/>
              <a:ext cx="3784890" cy="7079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a:latin typeface="Arial" panose="020B0604020202020204" pitchFamily="34" charset="0"/>
                <a:cs typeface="Arial" panose="020B0604020202020204" pitchFamily="34" charset="0"/>
              </a:endParaRPr>
            </a:p>
          </p:txBody>
        </p:sp>
        <p:sp>
          <p:nvSpPr>
            <p:cNvPr id="127" name="직사각형 126">
              <a:extLst>
                <a:ext uri="{FF2B5EF4-FFF2-40B4-BE49-F238E27FC236}">
                  <a16:creationId xmlns:a16="http://schemas.microsoft.com/office/drawing/2014/main" id="{72E5744D-FBC4-4C00-B143-DCD87EF5630A}"/>
                </a:ext>
              </a:extLst>
            </p:cNvPr>
            <p:cNvSpPr/>
            <p:nvPr/>
          </p:nvSpPr>
          <p:spPr>
            <a:xfrm>
              <a:off x="901743" y="3057451"/>
              <a:ext cx="3772573" cy="20063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fontAlgn="auto">
                <a:spcBef>
                  <a:spcPts val="0"/>
                </a:spcBef>
                <a:spcAft>
                  <a:spcPts val="0"/>
                </a:spcAft>
                <a:defRPr/>
              </a:pPr>
              <a:endParaRPr lang="ko-KR" altLang="en-US" sz="1600" b="1" dirty="0">
                <a:latin typeface="Arial" panose="020B0604020202020204" pitchFamily="34" charset="0"/>
                <a:cs typeface="Arial" panose="020B0604020202020204" pitchFamily="34" charset="0"/>
              </a:endParaRPr>
            </a:p>
          </p:txBody>
        </p:sp>
        <p:sp>
          <p:nvSpPr>
            <p:cNvPr id="128" name="직사각형 127">
              <a:extLst>
                <a:ext uri="{FF2B5EF4-FFF2-40B4-BE49-F238E27FC236}">
                  <a16:creationId xmlns:a16="http://schemas.microsoft.com/office/drawing/2014/main" id="{CE0A7F63-CF9D-4F43-B438-4C9494165CC7}"/>
                </a:ext>
              </a:extLst>
            </p:cNvPr>
            <p:cNvSpPr/>
            <p:nvPr/>
          </p:nvSpPr>
          <p:spPr>
            <a:xfrm>
              <a:off x="901743" y="2875742"/>
              <a:ext cx="3772573" cy="18170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fontAlgn="auto">
                <a:spcBef>
                  <a:spcPts val="0"/>
                </a:spcBef>
                <a:spcAft>
                  <a:spcPts val="0"/>
                </a:spcAft>
                <a:defRPr/>
              </a:pPr>
              <a:endParaRPr lang="ko-KR" altLang="en-US" sz="1600" b="1" dirty="0">
                <a:latin typeface="Arial" panose="020B0604020202020204" pitchFamily="34" charset="0"/>
                <a:cs typeface="Arial" panose="020B0604020202020204" pitchFamily="34" charset="0"/>
              </a:endParaRPr>
            </a:p>
          </p:txBody>
        </p:sp>
        <p:sp>
          <p:nvSpPr>
            <p:cNvPr id="129" name="직사각형 128">
              <a:extLst>
                <a:ext uri="{FF2B5EF4-FFF2-40B4-BE49-F238E27FC236}">
                  <a16:creationId xmlns:a16="http://schemas.microsoft.com/office/drawing/2014/main" id="{68E42909-537D-485A-B726-AC56AEA62084}"/>
                </a:ext>
              </a:extLst>
            </p:cNvPr>
            <p:cNvSpPr/>
            <p:nvPr/>
          </p:nvSpPr>
          <p:spPr>
            <a:xfrm>
              <a:off x="901743" y="2656176"/>
              <a:ext cx="3772573" cy="21956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fontAlgn="auto">
                <a:spcBef>
                  <a:spcPts val="0"/>
                </a:spcBef>
                <a:spcAft>
                  <a:spcPts val="0"/>
                </a:spcAft>
                <a:defRPr/>
              </a:pPr>
              <a:endParaRPr lang="ko-KR" altLang="en-US" sz="1600" b="1" dirty="0">
                <a:latin typeface="Arial" panose="020B0604020202020204" pitchFamily="34" charset="0"/>
                <a:cs typeface="Arial" panose="020B0604020202020204" pitchFamily="34" charset="0"/>
              </a:endParaRPr>
            </a:p>
          </p:txBody>
        </p:sp>
        <p:sp>
          <p:nvSpPr>
            <p:cNvPr id="130" name="직사각형 129">
              <a:extLst>
                <a:ext uri="{FF2B5EF4-FFF2-40B4-BE49-F238E27FC236}">
                  <a16:creationId xmlns:a16="http://schemas.microsoft.com/office/drawing/2014/main" id="{15DF0F12-13EE-4158-877A-26A2EBB8A58C}"/>
                </a:ext>
              </a:extLst>
            </p:cNvPr>
            <p:cNvSpPr/>
            <p:nvPr/>
          </p:nvSpPr>
          <p:spPr>
            <a:xfrm>
              <a:off x="2166109" y="2656176"/>
              <a:ext cx="143677" cy="109782"/>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a:latin typeface="Arial" panose="020B0604020202020204" pitchFamily="34" charset="0"/>
                <a:cs typeface="Arial" panose="020B0604020202020204" pitchFamily="34" charset="0"/>
              </a:endParaRPr>
            </a:p>
          </p:txBody>
        </p:sp>
        <p:sp>
          <p:nvSpPr>
            <p:cNvPr id="131" name="직사각형 130">
              <a:extLst>
                <a:ext uri="{FF2B5EF4-FFF2-40B4-BE49-F238E27FC236}">
                  <a16:creationId xmlns:a16="http://schemas.microsoft.com/office/drawing/2014/main" id="{5BD8FEA7-619D-4D82-9C25-ECC2CD1220DE}"/>
                </a:ext>
              </a:extLst>
            </p:cNvPr>
            <p:cNvSpPr/>
            <p:nvPr/>
          </p:nvSpPr>
          <p:spPr>
            <a:xfrm>
              <a:off x="2445255" y="2656176"/>
              <a:ext cx="143677" cy="109782"/>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a:latin typeface="Arial" panose="020B0604020202020204" pitchFamily="34" charset="0"/>
                <a:cs typeface="Arial" panose="020B0604020202020204" pitchFamily="34" charset="0"/>
              </a:endParaRPr>
            </a:p>
          </p:txBody>
        </p:sp>
        <p:sp>
          <p:nvSpPr>
            <p:cNvPr id="132" name="직사각형 131">
              <a:extLst>
                <a:ext uri="{FF2B5EF4-FFF2-40B4-BE49-F238E27FC236}">
                  <a16:creationId xmlns:a16="http://schemas.microsoft.com/office/drawing/2014/main" id="{0F87D039-67F7-4408-931A-E7E6BD427E06}"/>
                </a:ext>
              </a:extLst>
            </p:cNvPr>
            <p:cNvSpPr/>
            <p:nvPr/>
          </p:nvSpPr>
          <p:spPr>
            <a:xfrm>
              <a:off x="2724401" y="2656176"/>
              <a:ext cx="143677" cy="109782"/>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a:latin typeface="Arial" panose="020B0604020202020204" pitchFamily="34" charset="0"/>
                <a:cs typeface="Arial" panose="020B0604020202020204" pitchFamily="34" charset="0"/>
              </a:endParaRPr>
            </a:p>
          </p:txBody>
        </p:sp>
        <p:sp>
          <p:nvSpPr>
            <p:cNvPr id="133" name="직사각형 132">
              <a:extLst>
                <a:ext uri="{FF2B5EF4-FFF2-40B4-BE49-F238E27FC236}">
                  <a16:creationId xmlns:a16="http://schemas.microsoft.com/office/drawing/2014/main" id="{5420F36B-7245-48D8-8484-62B1998C7A83}"/>
                </a:ext>
              </a:extLst>
            </p:cNvPr>
            <p:cNvSpPr/>
            <p:nvPr/>
          </p:nvSpPr>
          <p:spPr>
            <a:xfrm>
              <a:off x="3003547" y="2656176"/>
              <a:ext cx="143677" cy="109782"/>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a:latin typeface="Arial" panose="020B0604020202020204" pitchFamily="34" charset="0"/>
                <a:cs typeface="Arial" panose="020B0604020202020204" pitchFamily="34" charset="0"/>
              </a:endParaRPr>
            </a:p>
          </p:txBody>
        </p:sp>
        <p:sp>
          <p:nvSpPr>
            <p:cNvPr id="134" name="직사각형 133">
              <a:extLst>
                <a:ext uri="{FF2B5EF4-FFF2-40B4-BE49-F238E27FC236}">
                  <a16:creationId xmlns:a16="http://schemas.microsoft.com/office/drawing/2014/main" id="{69D2B49C-D25C-4AA2-B83A-73B28EA40776}"/>
                </a:ext>
              </a:extLst>
            </p:cNvPr>
            <p:cNvSpPr/>
            <p:nvPr/>
          </p:nvSpPr>
          <p:spPr>
            <a:xfrm>
              <a:off x="3282693" y="2656176"/>
              <a:ext cx="143677" cy="109782"/>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a:latin typeface="Arial" panose="020B0604020202020204" pitchFamily="34" charset="0"/>
                <a:cs typeface="Arial" panose="020B0604020202020204" pitchFamily="34" charset="0"/>
              </a:endParaRPr>
            </a:p>
          </p:txBody>
        </p:sp>
        <p:sp>
          <p:nvSpPr>
            <p:cNvPr id="135" name="직사각형 134">
              <a:extLst>
                <a:ext uri="{FF2B5EF4-FFF2-40B4-BE49-F238E27FC236}">
                  <a16:creationId xmlns:a16="http://schemas.microsoft.com/office/drawing/2014/main" id="{6C695C01-0595-4BEB-B016-A2505F6D6311}"/>
                </a:ext>
              </a:extLst>
            </p:cNvPr>
            <p:cNvSpPr/>
            <p:nvPr/>
          </p:nvSpPr>
          <p:spPr>
            <a:xfrm>
              <a:off x="3561839" y="2656176"/>
              <a:ext cx="143677" cy="109782"/>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a:latin typeface="Arial" panose="020B0604020202020204" pitchFamily="34" charset="0"/>
                <a:cs typeface="Arial" panose="020B0604020202020204" pitchFamily="34" charset="0"/>
              </a:endParaRPr>
            </a:p>
          </p:txBody>
        </p:sp>
        <p:sp>
          <p:nvSpPr>
            <p:cNvPr id="136" name="직사각형 135">
              <a:extLst>
                <a:ext uri="{FF2B5EF4-FFF2-40B4-BE49-F238E27FC236}">
                  <a16:creationId xmlns:a16="http://schemas.microsoft.com/office/drawing/2014/main" id="{0223055D-56C6-4CB7-9BE2-2849287AF308}"/>
                </a:ext>
              </a:extLst>
            </p:cNvPr>
            <p:cNvSpPr/>
            <p:nvPr/>
          </p:nvSpPr>
          <p:spPr>
            <a:xfrm>
              <a:off x="3836878" y="2656176"/>
              <a:ext cx="143679" cy="109782"/>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a:latin typeface="Arial" panose="020B0604020202020204" pitchFamily="34" charset="0"/>
                <a:cs typeface="Arial" panose="020B0604020202020204" pitchFamily="34" charset="0"/>
              </a:endParaRPr>
            </a:p>
          </p:txBody>
        </p:sp>
        <p:sp>
          <p:nvSpPr>
            <p:cNvPr id="137" name="직사각형 136">
              <a:extLst>
                <a:ext uri="{FF2B5EF4-FFF2-40B4-BE49-F238E27FC236}">
                  <a16:creationId xmlns:a16="http://schemas.microsoft.com/office/drawing/2014/main" id="{6AE4581A-B842-45BA-AA15-BD517C498748}"/>
                </a:ext>
              </a:extLst>
            </p:cNvPr>
            <p:cNvSpPr/>
            <p:nvPr/>
          </p:nvSpPr>
          <p:spPr>
            <a:xfrm>
              <a:off x="4116024" y="2656176"/>
              <a:ext cx="143679" cy="109782"/>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a:latin typeface="Arial" panose="020B0604020202020204" pitchFamily="34" charset="0"/>
                <a:cs typeface="Arial" panose="020B0604020202020204" pitchFamily="34" charset="0"/>
              </a:endParaRPr>
            </a:p>
          </p:txBody>
        </p:sp>
        <p:sp>
          <p:nvSpPr>
            <p:cNvPr id="138" name="직사각형 137">
              <a:extLst>
                <a:ext uri="{FF2B5EF4-FFF2-40B4-BE49-F238E27FC236}">
                  <a16:creationId xmlns:a16="http://schemas.microsoft.com/office/drawing/2014/main" id="{1AFDE333-B380-4B4C-B1F1-EA5976184E2F}"/>
                </a:ext>
              </a:extLst>
            </p:cNvPr>
            <p:cNvSpPr/>
            <p:nvPr/>
          </p:nvSpPr>
          <p:spPr>
            <a:xfrm>
              <a:off x="4395170" y="2656176"/>
              <a:ext cx="143679" cy="109782"/>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a:latin typeface="Arial" panose="020B0604020202020204" pitchFamily="34" charset="0"/>
                <a:cs typeface="Arial" panose="020B0604020202020204" pitchFamily="34" charset="0"/>
              </a:endParaRPr>
            </a:p>
          </p:txBody>
        </p:sp>
      </p:grpSp>
      <p:sp>
        <p:nvSpPr>
          <p:cNvPr id="58" name="직사각형 57">
            <a:extLst>
              <a:ext uri="{FF2B5EF4-FFF2-40B4-BE49-F238E27FC236}">
                <a16:creationId xmlns:a16="http://schemas.microsoft.com/office/drawing/2014/main" id="{AA385F7D-8449-436A-8263-9772D8FA208A}"/>
              </a:ext>
            </a:extLst>
          </p:cNvPr>
          <p:cNvSpPr/>
          <p:nvPr/>
        </p:nvSpPr>
        <p:spPr>
          <a:xfrm>
            <a:off x="176138" y="1206727"/>
            <a:ext cx="1173258" cy="268407"/>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Mux/</a:t>
            </a:r>
            <a:r>
              <a:rPr lang="en-US" altLang="ko-KR" sz="1050" dirty="0" err="1">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Demux</a:t>
            </a:r>
            <a:endParaRPr lang="ko-KR" altLang="en-US"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pic>
        <p:nvPicPr>
          <p:cNvPr id="59" name="그림 58">
            <a:extLst>
              <a:ext uri="{FF2B5EF4-FFF2-40B4-BE49-F238E27FC236}">
                <a16:creationId xmlns:a16="http://schemas.microsoft.com/office/drawing/2014/main" id="{4F096C5C-9FB1-4F64-9C7F-3550E9120520}"/>
              </a:ext>
            </a:extLst>
          </p:cNvPr>
          <p:cNvPicPr>
            <a:picLocks noChangeAspect="1"/>
          </p:cNvPicPr>
          <p:nvPr/>
        </p:nvPicPr>
        <p:blipFill>
          <a:blip r:embed="rId17"/>
          <a:stretch>
            <a:fillRect/>
          </a:stretch>
        </p:blipFill>
        <p:spPr>
          <a:xfrm>
            <a:off x="1314593" y="1197807"/>
            <a:ext cx="488235" cy="353165"/>
          </a:xfrm>
          <a:prstGeom prst="rect">
            <a:avLst/>
          </a:prstGeom>
        </p:spPr>
      </p:pic>
      <p:sp>
        <p:nvSpPr>
          <p:cNvPr id="60" name="직사각형 59">
            <a:extLst>
              <a:ext uri="{FF2B5EF4-FFF2-40B4-BE49-F238E27FC236}">
                <a16:creationId xmlns:a16="http://schemas.microsoft.com/office/drawing/2014/main" id="{D18DBCDD-9BA7-4347-8E56-A4FFC5A12F5D}"/>
              </a:ext>
            </a:extLst>
          </p:cNvPr>
          <p:cNvSpPr/>
          <p:nvPr/>
        </p:nvSpPr>
        <p:spPr>
          <a:xfrm>
            <a:off x="176138" y="1495050"/>
            <a:ext cx="1173258" cy="268407"/>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Optical filter</a:t>
            </a:r>
            <a:endParaRPr lang="ko-KR" altLang="en-US"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66" name="직사각형 65">
            <a:extLst>
              <a:ext uri="{FF2B5EF4-FFF2-40B4-BE49-F238E27FC236}">
                <a16:creationId xmlns:a16="http://schemas.microsoft.com/office/drawing/2014/main" id="{20554CBC-8A26-4188-9584-9A1F86A36701}"/>
              </a:ext>
            </a:extLst>
          </p:cNvPr>
          <p:cNvSpPr/>
          <p:nvPr/>
        </p:nvSpPr>
        <p:spPr>
          <a:xfrm>
            <a:off x="176138" y="1797690"/>
            <a:ext cx="1362887" cy="268407"/>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Splitter/Combiner</a:t>
            </a:r>
            <a:endParaRPr lang="ko-KR" altLang="en-US"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68" name="직사각형 67">
            <a:extLst>
              <a:ext uri="{FF2B5EF4-FFF2-40B4-BE49-F238E27FC236}">
                <a16:creationId xmlns:a16="http://schemas.microsoft.com/office/drawing/2014/main" id="{981EE47B-B112-4122-B958-5C069638B21D}"/>
              </a:ext>
            </a:extLst>
          </p:cNvPr>
          <p:cNvSpPr/>
          <p:nvPr/>
        </p:nvSpPr>
        <p:spPr>
          <a:xfrm>
            <a:off x="176138" y="4440212"/>
            <a:ext cx="1797706" cy="274499"/>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Switches/Interferometers</a:t>
            </a:r>
            <a:endParaRPr lang="ko-KR" altLang="en-US"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pic>
        <p:nvPicPr>
          <p:cNvPr id="73" name="그림 72">
            <a:extLst>
              <a:ext uri="{FF2B5EF4-FFF2-40B4-BE49-F238E27FC236}">
                <a16:creationId xmlns:a16="http://schemas.microsoft.com/office/drawing/2014/main" id="{5F7A1BE6-6EFA-4F81-B183-15884966E95A}"/>
              </a:ext>
            </a:extLst>
          </p:cNvPr>
          <p:cNvPicPr>
            <a:picLocks noChangeAspect="1"/>
          </p:cNvPicPr>
          <p:nvPr/>
        </p:nvPicPr>
        <p:blipFill>
          <a:blip r:embed="rId18"/>
          <a:stretch>
            <a:fillRect/>
          </a:stretch>
        </p:blipFill>
        <p:spPr>
          <a:xfrm>
            <a:off x="1106373" y="1596855"/>
            <a:ext cx="342753" cy="209460"/>
          </a:xfrm>
          <a:prstGeom prst="rect">
            <a:avLst/>
          </a:prstGeom>
        </p:spPr>
      </p:pic>
      <p:pic>
        <p:nvPicPr>
          <p:cNvPr id="6" name="그림 5">
            <a:extLst>
              <a:ext uri="{FF2B5EF4-FFF2-40B4-BE49-F238E27FC236}">
                <a16:creationId xmlns:a16="http://schemas.microsoft.com/office/drawing/2014/main" id="{8237F60E-E287-4EBC-801F-CC19F5E433B3}"/>
              </a:ext>
            </a:extLst>
          </p:cNvPr>
          <p:cNvPicPr>
            <a:picLocks noChangeAspect="1"/>
          </p:cNvPicPr>
          <p:nvPr/>
        </p:nvPicPr>
        <p:blipFill>
          <a:blip r:embed="rId19"/>
          <a:stretch>
            <a:fillRect/>
          </a:stretch>
        </p:blipFill>
        <p:spPr>
          <a:xfrm>
            <a:off x="1221097" y="2026190"/>
            <a:ext cx="618210" cy="159809"/>
          </a:xfrm>
          <a:prstGeom prst="rect">
            <a:avLst/>
          </a:prstGeom>
        </p:spPr>
      </p:pic>
      <p:pic>
        <p:nvPicPr>
          <p:cNvPr id="8" name="그림 7">
            <a:extLst>
              <a:ext uri="{FF2B5EF4-FFF2-40B4-BE49-F238E27FC236}">
                <a16:creationId xmlns:a16="http://schemas.microsoft.com/office/drawing/2014/main" id="{B4A3BB6C-B8A6-49A6-9775-060F5411DAC7}"/>
              </a:ext>
            </a:extLst>
          </p:cNvPr>
          <p:cNvPicPr>
            <a:picLocks noChangeAspect="1"/>
          </p:cNvPicPr>
          <p:nvPr/>
        </p:nvPicPr>
        <p:blipFill>
          <a:blip r:embed="rId20"/>
          <a:stretch>
            <a:fillRect/>
          </a:stretch>
        </p:blipFill>
        <p:spPr>
          <a:xfrm>
            <a:off x="1126553" y="4683606"/>
            <a:ext cx="676275" cy="219075"/>
          </a:xfrm>
          <a:prstGeom prst="rect">
            <a:avLst/>
          </a:prstGeom>
        </p:spPr>
      </p:pic>
      <p:sp>
        <p:nvSpPr>
          <p:cNvPr id="78" name="직사각형 77">
            <a:extLst>
              <a:ext uri="{FF2B5EF4-FFF2-40B4-BE49-F238E27FC236}">
                <a16:creationId xmlns:a16="http://schemas.microsoft.com/office/drawing/2014/main" id="{B6E41936-568E-484D-B818-65706CEA7CFF}"/>
              </a:ext>
            </a:extLst>
          </p:cNvPr>
          <p:cNvSpPr/>
          <p:nvPr/>
        </p:nvSpPr>
        <p:spPr>
          <a:xfrm>
            <a:off x="176138" y="2094681"/>
            <a:ext cx="1625189" cy="274499"/>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Polarization diversity</a:t>
            </a:r>
            <a:endParaRPr lang="ko-KR" altLang="en-US"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pic>
        <p:nvPicPr>
          <p:cNvPr id="79" name="그림 78">
            <a:extLst>
              <a:ext uri="{FF2B5EF4-FFF2-40B4-BE49-F238E27FC236}">
                <a16:creationId xmlns:a16="http://schemas.microsoft.com/office/drawing/2014/main" id="{D88A446C-2617-407D-9F2C-6741F189F4BE}"/>
              </a:ext>
            </a:extLst>
          </p:cNvPr>
          <p:cNvPicPr>
            <a:picLocks noChangeAspect="1"/>
          </p:cNvPicPr>
          <p:nvPr/>
        </p:nvPicPr>
        <p:blipFill>
          <a:blip r:embed="rId21"/>
          <a:stretch>
            <a:fillRect/>
          </a:stretch>
        </p:blipFill>
        <p:spPr>
          <a:xfrm>
            <a:off x="965625" y="2305924"/>
            <a:ext cx="841575" cy="202975"/>
          </a:xfrm>
          <a:prstGeom prst="rect">
            <a:avLst/>
          </a:prstGeom>
        </p:spPr>
      </p:pic>
      <p:sp>
        <p:nvSpPr>
          <p:cNvPr id="80" name="직사각형 79">
            <a:extLst>
              <a:ext uri="{FF2B5EF4-FFF2-40B4-BE49-F238E27FC236}">
                <a16:creationId xmlns:a16="http://schemas.microsoft.com/office/drawing/2014/main" id="{8EED2023-A0F2-430B-9003-ECB60BF6DBC0}"/>
              </a:ext>
            </a:extLst>
          </p:cNvPr>
          <p:cNvSpPr/>
          <p:nvPr/>
        </p:nvSpPr>
        <p:spPr>
          <a:xfrm>
            <a:off x="176138" y="2487236"/>
            <a:ext cx="1691032" cy="462306"/>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050" b="1" dirty="0">
                <a:ln>
                  <a:solidFill>
                    <a:schemeClr val="tx1">
                      <a:lumMod val="65000"/>
                      <a:lumOff val="35000"/>
                      <a:alpha val="0"/>
                    </a:schemeClr>
                  </a:solidFill>
                </a:ln>
                <a:solidFill>
                  <a:srgbClr val="FF0000"/>
                </a:solidFill>
                <a:latin typeface="Arial" panose="020B0604020202020204" pitchFamily="34" charset="0"/>
                <a:ea typeface="KoPub돋움체 Medium" pitchFamily="2" charset="-127"/>
                <a:cs typeface="Arial" panose="020B0604020202020204" pitchFamily="34" charset="0"/>
              </a:rPr>
              <a:t>Integrated isolator (diode)</a:t>
            </a:r>
            <a:endParaRPr lang="ko-KR" altLang="en-US" sz="1050" b="1" dirty="0">
              <a:ln>
                <a:solidFill>
                  <a:schemeClr val="tx1">
                    <a:lumMod val="65000"/>
                    <a:lumOff val="35000"/>
                    <a:alpha val="0"/>
                  </a:schemeClr>
                </a:solidFill>
              </a:ln>
              <a:solidFill>
                <a:srgbClr val="FF0000"/>
              </a:solidFill>
              <a:latin typeface="Arial" panose="020B0604020202020204" pitchFamily="34" charset="0"/>
              <a:ea typeface="KoPub돋움체 Medium" pitchFamily="2" charset="-127"/>
              <a:cs typeface="Arial" panose="020B0604020202020204" pitchFamily="34" charset="0"/>
            </a:endParaRPr>
          </a:p>
        </p:txBody>
      </p:sp>
      <p:pic>
        <p:nvPicPr>
          <p:cNvPr id="81" name="그림 80">
            <a:extLst>
              <a:ext uri="{FF2B5EF4-FFF2-40B4-BE49-F238E27FC236}">
                <a16:creationId xmlns:a16="http://schemas.microsoft.com/office/drawing/2014/main" id="{07B02378-8F90-4C8A-8835-C3A1F0358BA0}"/>
              </a:ext>
            </a:extLst>
          </p:cNvPr>
          <p:cNvPicPr>
            <a:picLocks noChangeAspect="1"/>
          </p:cNvPicPr>
          <p:nvPr/>
        </p:nvPicPr>
        <p:blipFill>
          <a:blip r:embed="rId22"/>
          <a:stretch>
            <a:fillRect/>
          </a:stretch>
        </p:blipFill>
        <p:spPr>
          <a:xfrm rot="21358492">
            <a:off x="880528" y="2681420"/>
            <a:ext cx="929420" cy="294883"/>
          </a:xfrm>
          <a:prstGeom prst="rect">
            <a:avLst/>
          </a:prstGeom>
        </p:spPr>
      </p:pic>
      <p:sp>
        <p:nvSpPr>
          <p:cNvPr id="82" name="직사각형 81">
            <a:extLst>
              <a:ext uri="{FF2B5EF4-FFF2-40B4-BE49-F238E27FC236}">
                <a16:creationId xmlns:a16="http://schemas.microsoft.com/office/drawing/2014/main" id="{218FE189-0DAD-4375-8187-D0B389F3C856}"/>
              </a:ext>
            </a:extLst>
          </p:cNvPr>
          <p:cNvSpPr/>
          <p:nvPr/>
        </p:nvSpPr>
        <p:spPr>
          <a:xfrm>
            <a:off x="122399" y="2958681"/>
            <a:ext cx="1362887" cy="304699"/>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200" b="1" dirty="0">
                <a:ln>
                  <a:solidFill>
                    <a:schemeClr val="tx1">
                      <a:lumMod val="65000"/>
                      <a:lumOff val="35000"/>
                      <a:alpha val="0"/>
                    </a:schemeClr>
                  </a:solidFill>
                </a:ln>
                <a:solidFill>
                  <a:srgbClr val="002060"/>
                </a:solidFill>
                <a:latin typeface="Arial" panose="020B0604020202020204" pitchFamily="34" charset="0"/>
                <a:ea typeface="KoPub돋움체 Medium" pitchFamily="2" charset="-127"/>
                <a:cs typeface="Arial" panose="020B0604020202020204" pitchFamily="34" charset="0"/>
              </a:rPr>
              <a:t>Active devices</a:t>
            </a:r>
            <a:endParaRPr lang="ko-KR" altLang="en-US" sz="1200" b="1" dirty="0">
              <a:ln>
                <a:solidFill>
                  <a:schemeClr val="tx1">
                    <a:lumMod val="65000"/>
                    <a:lumOff val="35000"/>
                    <a:alpha val="0"/>
                  </a:schemeClr>
                </a:solidFill>
              </a:ln>
              <a:solidFill>
                <a:srgbClr val="002060"/>
              </a:solidFill>
              <a:latin typeface="Arial" panose="020B0604020202020204" pitchFamily="34" charset="0"/>
              <a:ea typeface="KoPub돋움체 Medium" pitchFamily="2" charset="-127"/>
              <a:cs typeface="Arial" panose="020B0604020202020204" pitchFamily="34" charset="0"/>
            </a:endParaRPr>
          </a:p>
        </p:txBody>
      </p:sp>
      <p:sp>
        <p:nvSpPr>
          <p:cNvPr id="83" name="직사각형 82">
            <a:extLst>
              <a:ext uri="{FF2B5EF4-FFF2-40B4-BE49-F238E27FC236}">
                <a16:creationId xmlns:a16="http://schemas.microsoft.com/office/drawing/2014/main" id="{B26FE03C-CDBA-4582-A5DF-02DC4F4CCDB5}"/>
              </a:ext>
            </a:extLst>
          </p:cNvPr>
          <p:cNvSpPr/>
          <p:nvPr/>
        </p:nvSpPr>
        <p:spPr>
          <a:xfrm>
            <a:off x="208800" y="648336"/>
            <a:ext cx="1761173" cy="293607"/>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2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Si photonic</a:t>
            </a:r>
            <a:r>
              <a:rPr lang="ko-KR" altLang="en-US" sz="12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a:t>
            </a:r>
            <a:r>
              <a:rPr lang="en-US" altLang="ko-KR" sz="12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devices</a:t>
            </a:r>
            <a:endParaRPr lang="ko-KR" altLang="en-US" sz="12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84" name="직사각형 83">
            <a:extLst>
              <a:ext uri="{FF2B5EF4-FFF2-40B4-BE49-F238E27FC236}">
                <a16:creationId xmlns:a16="http://schemas.microsoft.com/office/drawing/2014/main" id="{D81F13D2-97FF-4388-B296-B68C71B75C94}"/>
              </a:ext>
            </a:extLst>
          </p:cNvPr>
          <p:cNvSpPr/>
          <p:nvPr/>
        </p:nvSpPr>
        <p:spPr>
          <a:xfrm>
            <a:off x="176138" y="3216012"/>
            <a:ext cx="1539557" cy="468398"/>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Hybrid</a:t>
            </a:r>
            <a:r>
              <a:rPr lang="ko-KR" altLang="en-US"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a:t>
            </a:r>
            <a:r>
              <a:rPr lang="en-US" altLang="ko-KR"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laser/</a:t>
            </a:r>
          </a:p>
          <a:p>
            <a:pPr eaLnBrk="1" fontAlgn="auto" latinLnBrk="1" hangingPunct="1">
              <a:lnSpc>
                <a:spcPct val="120000"/>
              </a:lnSpc>
              <a:spcBef>
                <a:spcPts val="0"/>
              </a:spcBef>
              <a:spcAft>
                <a:spcPts val="0"/>
              </a:spcAft>
              <a:defRPr/>
            </a:pPr>
            <a:r>
              <a:rPr lang="en-US" altLang="ko-KR"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Amplifier</a:t>
            </a:r>
            <a:endParaRPr lang="ko-KR" altLang="en-US"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85" name="직사각형 84">
            <a:extLst>
              <a:ext uri="{FF2B5EF4-FFF2-40B4-BE49-F238E27FC236}">
                <a16:creationId xmlns:a16="http://schemas.microsoft.com/office/drawing/2014/main" id="{BE31FE5D-B7B0-4E78-9642-F5E7F2667995}"/>
              </a:ext>
            </a:extLst>
          </p:cNvPr>
          <p:cNvSpPr/>
          <p:nvPr/>
        </p:nvSpPr>
        <p:spPr>
          <a:xfrm>
            <a:off x="176138" y="3676358"/>
            <a:ext cx="1090752" cy="468398"/>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050" dirty="0" err="1">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SeGe</a:t>
            </a:r>
            <a:r>
              <a:rPr lang="en-US" altLang="ko-KR"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photodetector</a:t>
            </a:r>
            <a:endParaRPr lang="ko-KR" altLang="en-US"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86" name="직사각형 85">
            <a:extLst>
              <a:ext uri="{FF2B5EF4-FFF2-40B4-BE49-F238E27FC236}">
                <a16:creationId xmlns:a16="http://schemas.microsoft.com/office/drawing/2014/main" id="{6704B4C9-25A6-463A-9AD5-4A71079788C1}"/>
              </a:ext>
            </a:extLst>
          </p:cNvPr>
          <p:cNvSpPr/>
          <p:nvPr/>
        </p:nvSpPr>
        <p:spPr>
          <a:xfrm>
            <a:off x="176138" y="4111753"/>
            <a:ext cx="1173258" cy="268407"/>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Si modulator</a:t>
            </a:r>
            <a:endParaRPr lang="ko-KR" altLang="en-US" sz="1050"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pic>
        <p:nvPicPr>
          <p:cNvPr id="10" name="그림 9">
            <a:extLst>
              <a:ext uri="{FF2B5EF4-FFF2-40B4-BE49-F238E27FC236}">
                <a16:creationId xmlns:a16="http://schemas.microsoft.com/office/drawing/2014/main" id="{FF20DF3D-4406-4772-80AF-AF047FABAA1C}"/>
              </a:ext>
            </a:extLst>
          </p:cNvPr>
          <p:cNvPicPr>
            <a:picLocks noChangeAspect="1"/>
          </p:cNvPicPr>
          <p:nvPr/>
        </p:nvPicPr>
        <p:blipFill>
          <a:blip r:embed="rId23"/>
          <a:stretch>
            <a:fillRect/>
          </a:stretch>
        </p:blipFill>
        <p:spPr>
          <a:xfrm>
            <a:off x="1207315" y="3245500"/>
            <a:ext cx="659855" cy="350692"/>
          </a:xfrm>
          <a:prstGeom prst="rect">
            <a:avLst/>
          </a:prstGeom>
        </p:spPr>
      </p:pic>
      <p:pic>
        <p:nvPicPr>
          <p:cNvPr id="12" name="그림 11">
            <a:extLst>
              <a:ext uri="{FF2B5EF4-FFF2-40B4-BE49-F238E27FC236}">
                <a16:creationId xmlns:a16="http://schemas.microsoft.com/office/drawing/2014/main" id="{6BBD5C20-01BB-4010-A491-9B86A633B504}"/>
              </a:ext>
            </a:extLst>
          </p:cNvPr>
          <p:cNvPicPr>
            <a:picLocks noChangeAspect="1"/>
          </p:cNvPicPr>
          <p:nvPr/>
        </p:nvPicPr>
        <p:blipFill>
          <a:blip r:embed="rId24"/>
          <a:stretch>
            <a:fillRect/>
          </a:stretch>
        </p:blipFill>
        <p:spPr>
          <a:xfrm>
            <a:off x="1232820" y="4158359"/>
            <a:ext cx="512409" cy="328715"/>
          </a:xfrm>
          <a:prstGeom prst="rect">
            <a:avLst/>
          </a:prstGeom>
        </p:spPr>
      </p:pic>
      <p:pic>
        <p:nvPicPr>
          <p:cNvPr id="13" name="그림 12">
            <a:extLst>
              <a:ext uri="{FF2B5EF4-FFF2-40B4-BE49-F238E27FC236}">
                <a16:creationId xmlns:a16="http://schemas.microsoft.com/office/drawing/2014/main" id="{FE653435-4E66-4F64-9599-9DDE8D12BE8A}"/>
              </a:ext>
            </a:extLst>
          </p:cNvPr>
          <p:cNvPicPr>
            <a:picLocks noChangeAspect="1"/>
          </p:cNvPicPr>
          <p:nvPr/>
        </p:nvPicPr>
        <p:blipFill>
          <a:blip r:embed="rId25"/>
          <a:stretch>
            <a:fillRect/>
          </a:stretch>
        </p:blipFill>
        <p:spPr>
          <a:xfrm>
            <a:off x="1268312" y="3698382"/>
            <a:ext cx="575471" cy="369332"/>
          </a:xfrm>
          <a:prstGeom prst="rect">
            <a:avLst/>
          </a:prstGeom>
        </p:spPr>
      </p:pic>
      <p:pic>
        <p:nvPicPr>
          <p:cNvPr id="87" name="그림 86">
            <a:extLst>
              <a:ext uri="{FF2B5EF4-FFF2-40B4-BE49-F238E27FC236}">
                <a16:creationId xmlns:a16="http://schemas.microsoft.com/office/drawing/2014/main" id="{CAF34398-54AC-4FDB-979E-B24D93B0FF65}"/>
              </a:ext>
            </a:extLst>
          </p:cNvPr>
          <p:cNvPicPr>
            <a:picLocks noChangeAspect="1"/>
          </p:cNvPicPr>
          <p:nvPr/>
        </p:nvPicPr>
        <p:blipFill>
          <a:blip r:embed="rId26"/>
          <a:stretch>
            <a:fillRect/>
          </a:stretch>
        </p:blipFill>
        <p:spPr>
          <a:xfrm>
            <a:off x="7411519" y="4008072"/>
            <a:ext cx="1344922" cy="965059"/>
          </a:xfrm>
          <a:prstGeom prst="rect">
            <a:avLst/>
          </a:prstGeom>
        </p:spPr>
      </p:pic>
      <p:sp>
        <p:nvSpPr>
          <p:cNvPr id="88" name="직사각형 87">
            <a:extLst>
              <a:ext uri="{FF2B5EF4-FFF2-40B4-BE49-F238E27FC236}">
                <a16:creationId xmlns:a16="http://schemas.microsoft.com/office/drawing/2014/main" id="{A28868CA-4036-4AC3-AD48-4CF6FA9E9344}"/>
              </a:ext>
            </a:extLst>
          </p:cNvPr>
          <p:cNvSpPr/>
          <p:nvPr/>
        </p:nvSpPr>
        <p:spPr>
          <a:xfrm>
            <a:off x="2281781" y="3891459"/>
            <a:ext cx="3467331" cy="300531"/>
          </a:xfrm>
          <a:prstGeom prst="rect">
            <a:avLst/>
          </a:prstGeom>
        </p:spPr>
        <p:txBody>
          <a:bodyPr wrap="square">
            <a:spAutoFit/>
          </a:bodyPr>
          <a:lstStyle/>
          <a:p>
            <a:pPr eaLnBrk="1" fontAlgn="auto" latinLnBrk="1" hangingPunct="1">
              <a:lnSpc>
                <a:spcPct val="120000"/>
              </a:lnSpc>
              <a:spcBef>
                <a:spcPts val="0"/>
              </a:spcBef>
              <a:spcAft>
                <a:spcPts val="0"/>
              </a:spcAft>
              <a:defRPr/>
            </a:pPr>
            <a:r>
              <a:rPr lang="en-US" altLang="ko-KR" sz="12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Bold" panose="00000800000000000000" pitchFamily="2" charset="-127"/>
                <a:cs typeface="Arial" panose="020B0604020202020204" pitchFamily="34" charset="0"/>
              </a:rPr>
              <a:t>New sensors based on PICs &amp; hybrid OEICs</a:t>
            </a:r>
            <a:endParaRPr lang="ko-KR" altLang="en-US" sz="1200" b="1" dirty="0">
              <a:ln>
                <a:solidFill>
                  <a:schemeClr val="tx1">
                    <a:lumMod val="65000"/>
                    <a:lumOff val="35000"/>
                    <a:alpha val="0"/>
                  </a:schemeClr>
                </a:solidFill>
              </a:ln>
              <a:solidFill>
                <a:schemeClr val="tx1">
                  <a:lumMod val="85000"/>
                  <a:lumOff val="15000"/>
                </a:schemeClr>
              </a:solidFill>
              <a:latin typeface="Arial" panose="020B0604020202020204" pitchFamily="34" charset="0"/>
              <a:ea typeface="KoPub돋움체 Bold" panose="00000800000000000000" pitchFamily="2" charset="-127"/>
              <a:cs typeface="Arial" panose="020B0604020202020204" pitchFamily="34" charset="0"/>
            </a:endParaRPr>
          </a:p>
        </p:txBody>
      </p:sp>
      <p:sp>
        <p:nvSpPr>
          <p:cNvPr id="89" name="화살표: 오른쪽 88">
            <a:extLst>
              <a:ext uri="{FF2B5EF4-FFF2-40B4-BE49-F238E27FC236}">
                <a16:creationId xmlns:a16="http://schemas.microsoft.com/office/drawing/2014/main" id="{F4D65338-E42F-4B86-A4E6-10289E13D8EF}"/>
              </a:ext>
            </a:extLst>
          </p:cNvPr>
          <p:cNvSpPr/>
          <p:nvPr/>
        </p:nvSpPr>
        <p:spPr>
          <a:xfrm>
            <a:off x="1981611" y="1200011"/>
            <a:ext cx="252037"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0" name="화살표: 오른쪽 89">
            <a:extLst>
              <a:ext uri="{FF2B5EF4-FFF2-40B4-BE49-F238E27FC236}">
                <a16:creationId xmlns:a16="http://schemas.microsoft.com/office/drawing/2014/main" id="{2C1E9752-0107-4F08-A79A-AB3AAAE62A78}"/>
              </a:ext>
            </a:extLst>
          </p:cNvPr>
          <p:cNvSpPr/>
          <p:nvPr/>
        </p:nvSpPr>
        <p:spPr>
          <a:xfrm>
            <a:off x="1981611" y="2861961"/>
            <a:ext cx="252037"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1" name="화살표: 오른쪽 90">
            <a:extLst>
              <a:ext uri="{FF2B5EF4-FFF2-40B4-BE49-F238E27FC236}">
                <a16:creationId xmlns:a16="http://schemas.microsoft.com/office/drawing/2014/main" id="{4ABCBC04-2936-44D5-9DC7-1D11674D3752}"/>
              </a:ext>
            </a:extLst>
          </p:cNvPr>
          <p:cNvSpPr/>
          <p:nvPr/>
        </p:nvSpPr>
        <p:spPr>
          <a:xfrm>
            <a:off x="1981611" y="4354438"/>
            <a:ext cx="252037"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2" name="화살표: 오른쪽 91">
            <a:extLst>
              <a:ext uri="{FF2B5EF4-FFF2-40B4-BE49-F238E27FC236}">
                <a16:creationId xmlns:a16="http://schemas.microsoft.com/office/drawing/2014/main" id="{4E858207-3421-46D3-9929-0A1E30D8DF18}"/>
              </a:ext>
            </a:extLst>
          </p:cNvPr>
          <p:cNvSpPr/>
          <p:nvPr/>
        </p:nvSpPr>
        <p:spPr>
          <a:xfrm>
            <a:off x="3197688" y="4415834"/>
            <a:ext cx="231494"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3" name="화살표: 오른쪽 92">
            <a:extLst>
              <a:ext uri="{FF2B5EF4-FFF2-40B4-BE49-F238E27FC236}">
                <a16:creationId xmlns:a16="http://schemas.microsoft.com/office/drawing/2014/main" id="{4E64E84E-88E1-4E6B-8430-FBD944C8206B}"/>
              </a:ext>
            </a:extLst>
          </p:cNvPr>
          <p:cNvSpPr/>
          <p:nvPr/>
        </p:nvSpPr>
        <p:spPr>
          <a:xfrm>
            <a:off x="4489765" y="4415834"/>
            <a:ext cx="231494"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4" name="화살표: 오른쪽 93">
            <a:extLst>
              <a:ext uri="{FF2B5EF4-FFF2-40B4-BE49-F238E27FC236}">
                <a16:creationId xmlns:a16="http://schemas.microsoft.com/office/drawing/2014/main" id="{ABE1DE8B-AD3B-41CB-B082-792A34924142}"/>
              </a:ext>
            </a:extLst>
          </p:cNvPr>
          <p:cNvSpPr/>
          <p:nvPr/>
        </p:nvSpPr>
        <p:spPr>
          <a:xfrm>
            <a:off x="5735526" y="4415834"/>
            <a:ext cx="231494"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5" name="화살표: 오른쪽 94">
            <a:extLst>
              <a:ext uri="{FF2B5EF4-FFF2-40B4-BE49-F238E27FC236}">
                <a16:creationId xmlns:a16="http://schemas.microsoft.com/office/drawing/2014/main" id="{F93CDA93-F78C-4D75-A1BD-2CB861AE98F7}"/>
              </a:ext>
            </a:extLst>
          </p:cNvPr>
          <p:cNvSpPr/>
          <p:nvPr/>
        </p:nvSpPr>
        <p:spPr>
          <a:xfrm>
            <a:off x="7059819" y="4415834"/>
            <a:ext cx="231494" cy="259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4" name="슬라이드 번호 개체 틀 13">
            <a:extLst>
              <a:ext uri="{FF2B5EF4-FFF2-40B4-BE49-F238E27FC236}">
                <a16:creationId xmlns:a16="http://schemas.microsoft.com/office/drawing/2014/main" id="{2A5A3E5A-7218-4C1F-A9F3-2C8A08682E26}"/>
              </a:ext>
            </a:extLst>
          </p:cNvPr>
          <p:cNvSpPr>
            <a:spLocks noGrp="1"/>
          </p:cNvSpPr>
          <p:nvPr>
            <p:ph type="sldNum" sz="quarter" idx="12"/>
          </p:nvPr>
        </p:nvSpPr>
        <p:spPr/>
        <p:txBody>
          <a:bodyPr/>
          <a:lstStyle/>
          <a:p>
            <a:pPr>
              <a:defRPr/>
            </a:pPr>
            <a:fld id="{41F03813-BBAD-44DF-A33F-0860C5B2B401}" type="slidenum">
              <a:rPr lang="ko-KR" altLang="en-US" smtClean="0">
                <a:latin typeface="Arial" panose="020B0604020202020204" pitchFamily="34" charset="0"/>
                <a:cs typeface="Arial" panose="020B0604020202020204" pitchFamily="34" charset="0"/>
              </a:rPr>
              <a:pPr>
                <a:defRPr/>
              </a:pPr>
              <a:t>16</a:t>
            </a:fld>
            <a:endParaRPr lang="ko-KR"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525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B27F21C3-05D6-425F-BBB9-A9FBD6CA3A58}"/>
              </a:ext>
            </a:extLst>
          </p:cNvPr>
          <p:cNvPicPr>
            <a:picLocks noChangeAspect="1"/>
          </p:cNvPicPr>
          <p:nvPr/>
        </p:nvPicPr>
        <p:blipFill>
          <a:blip r:embed="rId2"/>
          <a:stretch>
            <a:fillRect/>
          </a:stretch>
        </p:blipFill>
        <p:spPr>
          <a:xfrm>
            <a:off x="338400" y="304728"/>
            <a:ext cx="8380800" cy="4643022"/>
          </a:xfrm>
          <a:prstGeom prst="rect">
            <a:avLst/>
          </a:prstGeom>
          <a:ln w="28575">
            <a:solidFill>
              <a:srgbClr val="00B050"/>
            </a:solidFill>
          </a:ln>
        </p:spPr>
      </p:pic>
      <p:sp>
        <p:nvSpPr>
          <p:cNvPr id="5" name="직사각형 4">
            <a:extLst>
              <a:ext uri="{FF2B5EF4-FFF2-40B4-BE49-F238E27FC236}">
                <a16:creationId xmlns:a16="http://schemas.microsoft.com/office/drawing/2014/main" id="{ED36733F-F248-4E56-998B-6C012247C9E9}"/>
              </a:ext>
            </a:extLst>
          </p:cNvPr>
          <p:cNvSpPr/>
          <p:nvPr/>
        </p:nvSpPr>
        <p:spPr>
          <a:xfrm>
            <a:off x="7912595" y="4478739"/>
            <a:ext cx="332438" cy="29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E30A11EA-D1D0-401F-BFD1-83D609FAF8C9}"/>
              </a:ext>
            </a:extLst>
          </p:cNvPr>
          <p:cNvSpPr/>
          <p:nvPr/>
        </p:nvSpPr>
        <p:spPr>
          <a:xfrm>
            <a:off x="857250" y="4901476"/>
            <a:ext cx="1416098" cy="242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슬라이드 번호 개체 틀 7">
            <a:extLst>
              <a:ext uri="{FF2B5EF4-FFF2-40B4-BE49-F238E27FC236}">
                <a16:creationId xmlns:a16="http://schemas.microsoft.com/office/drawing/2014/main" id="{F49938D3-AA3C-4C45-8694-9A8004CF1287}"/>
              </a:ext>
            </a:extLst>
          </p:cNvPr>
          <p:cNvSpPr>
            <a:spLocks noGrp="1"/>
          </p:cNvSpPr>
          <p:nvPr>
            <p:ph type="sldNum" sz="quarter" idx="12"/>
          </p:nvPr>
        </p:nvSpPr>
        <p:spPr/>
        <p:txBody>
          <a:bodyPr/>
          <a:lstStyle/>
          <a:p>
            <a:pPr>
              <a:defRPr/>
            </a:pPr>
            <a:fld id="{41F03813-BBAD-44DF-A33F-0860C5B2B401}" type="slidenum">
              <a:rPr lang="ko-KR" altLang="en-US" smtClean="0"/>
              <a:pPr>
                <a:defRPr/>
              </a:pPr>
              <a:t>17</a:t>
            </a:fld>
            <a:endParaRPr lang="ko-KR" altLang="en-US"/>
          </a:p>
        </p:txBody>
      </p:sp>
      <p:sp>
        <p:nvSpPr>
          <p:cNvPr id="7" name="직사각형 6">
            <a:extLst>
              <a:ext uri="{FF2B5EF4-FFF2-40B4-BE49-F238E27FC236}">
                <a16:creationId xmlns:a16="http://schemas.microsoft.com/office/drawing/2014/main" id="{82C6E16D-4FEC-8E3B-80A6-66ADF564B010}"/>
              </a:ext>
            </a:extLst>
          </p:cNvPr>
          <p:cNvSpPr/>
          <p:nvPr/>
        </p:nvSpPr>
        <p:spPr>
          <a:xfrm>
            <a:off x="7612726" y="0"/>
            <a:ext cx="1504799" cy="44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51662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6DCF545-BCC8-079A-889D-5C3F5F9B787C}"/>
              </a:ext>
            </a:extLst>
          </p:cNvPr>
          <p:cNvSpPr>
            <a:spLocks noGrp="1"/>
          </p:cNvSpPr>
          <p:nvPr>
            <p:ph type="sldNum" sz="quarter" idx="12"/>
          </p:nvPr>
        </p:nvSpPr>
        <p:spPr/>
        <p:txBody>
          <a:bodyPr/>
          <a:lstStyle/>
          <a:p>
            <a:pPr>
              <a:defRPr/>
            </a:pPr>
            <a:fld id="{41F03813-BBAD-44DF-A33F-0860C5B2B401}" type="slidenum">
              <a:rPr lang="ko-KR" altLang="en-US" smtClean="0"/>
              <a:pPr>
                <a:defRPr/>
              </a:pPr>
              <a:t>18</a:t>
            </a:fld>
            <a:endParaRPr lang="ko-KR" altLang="en-US"/>
          </a:p>
        </p:txBody>
      </p:sp>
      <p:pic>
        <p:nvPicPr>
          <p:cNvPr id="3" name="그림 2">
            <a:extLst>
              <a:ext uri="{FF2B5EF4-FFF2-40B4-BE49-F238E27FC236}">
                <a16:creationId xmlns:a16="http://schemas.microsoft.com/office/drawing/2014/main" id="{15F5070B-DC8A-BD70-2A82-23CFB88B0BB0}"/>
              </a:ext>
            </a:extLst>
          </p:cNvPr>
          <p:cNvPicPr>
            <a:picLocks noChangeAspect="1"/>
          </p:cNvPicPr>
          <p:nvPr/>
        </p:nvPicPr>
        <p:blipFill>
          <a:blip r:embed="rId2"/>
          <a:stretch>
            <a:fillRect/>
          </a:stretch>
        </p:blipFill>
        <p:spPr>
          <a:xfrm>
            <a:off x="338400" y="459693"/>
            <a:ext cx="8251200" cy="4619232"/>
          </a:xfrm>
          <a:prstGeom prst="rect">
            <a:avLst/>
          </a:prstGeom>
          <a:ln w="28575">
            <a:solidFill>
              <a:srgbClr val="0070C0"/>
            </a:solidFill>
          </a:ln>
        </p:spPr>
      </p:pic>
    </p:spTree>
    <p:extLst>
      <p:ext uri="{BB962C8B-B14F-4D97-AF65-F5344CB8AC3E}">
        <p14:creationId xmlns:p14="http://schemas.microsoft.com/office/powerpoint/2010/main" val="2364268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097" y="258418"/>
            <a:ext cx="5733942"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Problem – Semiconductor Technology Trend</a:t>
            </a:r>
            <a:endParaRPr lang="ko-KR" altLang="en-US"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endParaRPr>
          </a:p>
        </p:txBody>
      </p:sp>
      <p:sp>
        <p:nvSpPr>
          <p:cNvPr id="2" name="슬라이드 번호 개체 틀 1"/>
          <p:cNvSpPr>
            <a:spLocks noGrp="1"/>
          </p:cNvSpPr>
          <p:nvPr>
            <p:ph type="sldNum" sz="quarter" idx="12"/>
          </p:nvPr>
        </p:nvSpPr>
        <p:spPr/>
        <p:txBody>
          <a:bodyPr/>
          <a:lstStyle/>
          <a:p>
            <a:pPr>
              <a:defRPr/>
            </a:pPr>
            <a:fld id="{7F391977-49C2-4C0B-9DF3-2F12A1D14A92}" type="slidenum">
              <a:rPr lang="ko-KR" altLang="en-US" smtClean="0">
                <a:latin typeface="Arial" panose="020B0604020202020204" pitchFamily="34" charset="0"/>
                <a:cs typeface="Arial" panose="020B0604020202020204" pitchFamily="34" charset="0"/>
              </a:rPr>
              <a:pPr>
                <a:defRPr/>
              </a:pPr>
              <a:t>1</a:t>
            </a:fld>
            <a:endParaRPr lang="ko-KR" altLang="en-US">
              <a:latin typeface="Arial" panose="020B0604020202020204" pitchFamily="34" charset="0"/>
              <a:cs typeface="Arial" panose="020B0604020202020204" pitchFamily="34" charset="0"/>
            </a:endParaRPr>
          </a:p>
        </p:txBody>
      </p:sp>
      <p:sp>
        <p:nvSpPr>
          <p:cNvPr id="3" name="직사각형 2">
            <a:extLst>
              <a:ext uri="{FF2B5EF4-FFF2-40B4-BE49-F238E27FC236}">
                <a16:creationId xmlns:a16="http://schemas.microsoft.com/office/drawing/2014/main" id="{6C5CC5FB-283E-F834-EC86-8DC4DF752CE9}"/>
              </a:ext>
            </a:extLst>
          </p:cNvPr>
          <p:cNvSpPr/>
          <p:nvPr/>
        </p:nvSpPr>
        <p:spPr>
          <a:xfrm>
            <a:off x="0" y="664494"/>
            <a:ext cx="9144000" cy="395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623D7BC6-5F17-7388-3A12-41B146F8468C}"/>
              </a:ext>
            </a:extLst>
          </p:cNvPr>
          <p:cNvSpPr txBox="1"/>
          <p:nvPr/>
        </p:nvSpPr>
        <p:spPr>
          <a:xfrm>
            <a:off x="193904" y="723216"/>
            <a:ext cx="4464496" cy="307777"/>
          </a:xfrm>
          <a:prstGeom prst="rect">
            <a:avLst/>
          </a:prstGeom>
          <a:noFill/>
        </p:spPr>
        <p:txBody>
          <a:bodyPr wrap="square" rtlCol="0">
            <a:spAutoFit/>
          </a:bodyPr>
          <a:lstStyle/>
          <a:p>
            <a:r>
              <a:rPr lang="en-US" altLang="ko-KR" sz="1400" dirty="0">
                <a:latin typeface="Arial Black" panose="020B0A04020102020204" pitchFamily="34" charset="0"/>
                <a:ea typeface="KoPub돋움체 Bold" panose="00000800000000000000" pitchFamily="2" charset="-127"/>
              </a:rPr>
              <a:t>System semiconductor technology issues</a:t>
            </a:r>
            <a:endParaRPr lang="ko-KR" altLang="en-US" sz="1400" dirty="0">
              <a:latin typeface="Arial Black" panose="020B0A04020102020204" pitchFamily="34" charset="0"/>
              <a:ea typeface="KoPub돋움체 Bold" panose="00000800000000000000" pitchFamily="2" charset="-127"/>
            </a:endParaRPr>
          </a:p>
        </p:txBody>
      </p:sp>
      <p:sp>
        <p:nvSpPr>
          <p:cNvPr id="9" name="TextBox 8">
            <a:extLst>
              <a:ext uri="{FF2B5EF4-FFF2-40B4-BE49-F238E27FC236}">
                <a16:creationId xmlns:a16="http://schemas.microsoft.com/office/drawing/2014/main" id="{6C182B3E-47F1-8F91-D89F-52131CC25397}"/>
              </a:ext>
            </a:extLst>
          </p:cNvPr>
          <p:cNvSpPr txBox="1"/>
          <p:nvPr/>
        </p:nvSpPr>
        <p:spPr>
          <a:xfrm>
            <a:off x="4139951" y="1347614"/>
            <a:ext cx="4726536" cy="276999"/>
          </a:xfrm>
          <a:prstGeom prst="rect">
            <a:avLst/>
          </a:prstGeom>
          <a:noFill/>
        </p:spPr>
        <p:txBody>
          <a:bodyPr wrap="square" rtlCol="0">
            <a:spAutoFit/>
          </a:bodyPr>
          <a:lstStyle/>
          <a:p>
            <a:pPr marL="285750" indent="-285750">
              <a:buFont typeface="Wingdings" panose="05000000000000000000" pitchFamily="2" charset="2"/>
              <a:buChar char="l"/>
            </a:pPr>
            <a:r>
              <a:rPr lang="en-US" altLang="ko-KR" sz="1200" dirty="0">
                <a:latin typeface="Arial" panose="020B0604020202020204" pitchFamily="34" charset="0"/>
                <a:ea typeface="KoPub돋움체 Bold" panose="00000800000000000000" pitchFamily="2" charset="-127"/>
                <a:cs typeface="Arial" panose="020B0604020202020204" pitchFamily="34" charset="0"/>
              </a:rPr>
              <a:t>Continuous increase of semiconductor integration capacity</a:t>
            </a:r>
            <a:endParaRPr lang="ko-KR" altLang="en-US" sz="1200" dirty="0">
              <a:latin typeface="Arial" panose="020B0604020202020204" pitchFamily="34" charset="0"/>
              <a:ea typeface="KoPub돋움체 Bold" panose="00000800000000000000" pitchFamily="2" charset="-127"/>
              <a:cs typeface="Arial" panose="020B0604020202020204" pitchFamily="34" charset="0"/>
            </a:endParaRPr>
          </a:p>
        </p:txBody>
      </p:sp>
      <p:sp>
        <p:nvSpPr>
          <p:cNvPr id="10" name="TextBox 9">
            <a:extLst>
              <a:ext uri="{FF2B5EF4-FFF2-40B4-BE49-F238E27FC236}">
                <a16:creationId xmlns:a16="http://schemas.microsoft.com/office/drawing/2014/main" id="{AC2D58DD-3E16-1D43-522A-ACB0088CACFD}"/>
              </a:ext>
            </a:extLst>
          </p:cNvPr>
          <p:cNvSpPr txBox="1"/>
          <p:nvPr/>
        </p:nvSpPr>
        <p:spPr>
          <a:xfrm>
            <a:off x="4644008" y="2101367"/>
            <a:ext cx="3626724" cy="575157"/>
          </a:xfrm>
          <a:prstGeom prst="rect">
            <a:avLst/>
          </a:prstGeom>
          <a:noFill/>
        </p:spPr>
        <p:txBody>
          <a:bodyPr wrap="square" rtlCol="0">
            <a:spAutoFit/>
          </a:bodyPr>
          <a:lstStyle/>
          <a:p>
            <a:pPr marL="171450" indent="-171450">
              <a:lnSpc>
                <a:spcPct val="150000"/>
              </a:lnSpc>
              <a:buFont typeface="Wingdings" panose="05000000000000000000" pitchFamily="2" charset="2"/>
              <a:buChar char="§"/>
            </a:pPr>
            <a:r>
              <a:rPr lang="en-US" altLang="ko-KR" sz="1100" dirty="0">
                <a:solidFill>
                  <a:schemeClr val="tx1">
                    <a:lumMod val="75000"/>
                    <a:lumOff val="25000"/>
                  </a:schemeClr>
                </a:solidFill>
                <a:latin typeface="Arial" panose="020B0604020202020204" pitchFamily="34" charset="0"/>
                <a:ea typeface="KoPub돋움체 Medium" panose="00000600000000000000" pitchFamily="2" charset="-127"/>
                <a:cs typeface="Arial" panose="020B0604020202020204" pitchFamily="34" charset="0"/>
              </a:rPr>
              <a:t>Limited speed increase due to thermal effect</a:t>
            </a:r>
          </a:p>
          <a:p>
            <a:pPr marL="171450" indent="-171450">
              <a:lnSpc>
                <a:spcPct val="150000"/>
              </a:lnSpc>
              <a:buFont typeface="Wingdings" panose="05000000000000000000" pitchFamily="2" charset="2"/>
              <a:buChar char="§"/>
            </a:pPr>
            <a:r>
              <a:rPr lang="en-US" altLang="ko-KR" sz="1100" dirty="0">
                <a:solidFill>
                  <a:schemeClr val="tx1">
                    <a:lumMod val="75000"/>
                    <a:lumOff val="25000"/>
                  </a:schemeClr>
                </a:solidFill>
                <a:latin typeface="Arial" panose="020B0604020202020204" pitchFamily="34" charset="0"/>
                <a:ea typeface="KoPub돋움체 Medium" panose="00000600000000000000" pitchFamily="2" charset="-127"/>
                <a:cs typeface="Arial" panose="020B0604020202020204" pitchFamily="34" charset="0"/>
              </a:rPr>
              <a:t>Technical difficulty of many pin-out connections</a:t>
            </a:r>
            <a:endParaRPr lang="ko-KR" altLang="en-US" sz="1100" dirty="0">
              <a:solidFill>
                <a:schemeClr val="tx1">
                  <a:lumMod val="75000"/>
                  <a:lumOff val="25000"/>
                </a:schemeClr>
              </a:solidFill>
              <a:latin typeface="Arial" panose="020B0604020202020204" pitchFamily="34" charset="0"/>
              <a:ea typeface="KoPub돋움체 Medium" panose="00000600000000000000" pitchFamily="2" charset="-127"/>
              <a:cs typeface="Arial" panose="020B0604020202020204" pitchFamily="34" charset="0"/>
            </a:endParaRPr>
          </a:p>
        </p:txBody>
      </p:sp>
      <p:pic>
        <p:nvPicPr>
          <p:cNvPr id="12" name="그림 11">
            <a:extLst>
              <a:ext uri="{FF2B5EF4-FFF2-40B4-BE49-F238E27FC236}">
                <a16:creationId xmlns:a16="http://schemas.microsoft.com/office/drawing/2014/main" id="{9085188F-131F-4914-CB16-262B42703A81}"/>
              </a:ext>
            </a:extLst>
          </p:cNvPr>
          <p:cNvPicPr>
            <a:picLocks noChangeAspect="1"/>
          </p:cNvPicPr>
          <p:nvPr/>
        </p:nvPicPr>
        <p:blipFill>
          <a:blip r:embed="rId3"/>
          <a:stretch>
            <a:fillRect/>
          </a:stretch>
        </p:blipFill>
        <p:spPr>
          <a:xfrm>
            <a:off x="277513" y="1124872"/>
            <a:ext cx="3741475" cy="2036766"/>
          </a:xfrm>
          <a:prstGeom prst="rect">
            <a:avLst/>
          </a:prstGeom>
        </p:spPr>
      </p:pic>
      <p:pic>
        <p:nvPicPr>
          <p:cNvPr id="13" name="그림 12">
            <a:extLst>
              <a:ext uri="{FF2B5EF4-FFF2-40B4-BE49-F238E27FC236}">
                <a16:creationId xmlns:a16="http://schemas.microsoft.com/office/drawing/2014/main" id="{18DF782C-423F-32F5-E674-CDC13E228401}"/>
              </a:ext>
            </a:extLst>
          </p:cNvPr>
          <p:cNvPicPr>
            <a:picLocks noChangeAspect="1"/>
          </p:cNvPicPr>
          <p:nvPr/>
        </p:nvPicPr>
        <p:blipFill>
          <a:blip r:embed="rId4"/>
          <a:stretch>
            <a:fillRect/>
          </a:stretch>
        </p:blipFill>
        <p:spPr>
          <a:xfrm>
            <a:off x="277512" y="3219822"/>
            <a:ext cx="3741475" cy="1800200"/>
          </a:xfrm>
          <a:prstGeom prst="rect">
            <a:avLst/>
          </a:prstGeom>
        </p:spPr>
      </p:pic>
      <p:sp>
        <p:nvSpPr>
          <p:cNvPr id="15" name="TextBox 14">
            <a:extLst>
              <a:ext uri="{FF2B5EF4-FFF2-40B4-BE49-F238E27FC236}">
                <a16:creationId xmlns:a16="http://schemas.microsoft.com/office/drawing/2014/main" id="{9B50AB1D-45C3-7BAD-FC13-07C87CB6F18C}"/>
              </a:ext>
            </a:extLst>
          </p:cNvPr>
          <p:cNvSpPr txBox="1"/>
          <p:nvPr/>
        </p:nvSpPr>
        <p:spPr>
          <a:xfrm>
            <a:off x="4139951" y="1766253"/>
            <a:ext cx="4536505" cy="276999"/>
          </a:xfrm>
          <a:prstGeom prst="rect">
            <a:avLst/>
          </a:prstGeom>
          <a:noFill/>
        </p:spPr>
        <p:txBody>
          <a:bodyPr wrap="square" rtlCol="0">
            <a:spAutoFit/>
          </a:bodyPr>
          <a:lstStyle/>
          <a:p>
            <a:pPr marL="285750" indent="-285750">
              <a:buFont typeface="Wingdings" panose="05000000000000000000" pitchFamily="2" charset="2"/>
              <a:buChar char="l"/>
            </a:pPr>
            <a:r>
              <a:rPr lang="en-US" altLang="ko-KR" sz="1200" dirty="0">
                <a:latin typeface="Arial" panose="020B0604020202020204" pitchFamily="34" charset="0"/>
                <a:ea typeface="KoPub돋움체 Bold" panose="00000800000000000000" pitchFamily="2" charset="-127"/>
                <a:cs typeface="Arial" panose="020B0604020202020204" pitchFamily="34" charset="0"/>
              </a:rPr>
              <a:t>Rapid increase of I/O bandwidth of semiconductor chips</a:t>
            </a:r>
            <a:endParaRPr lang="ko-KR" altLang="en-US" sz="1200" dirty="0">
              <a:latin typeface="Arial" panose="020B0604020202020204" pitchFamily="34" charset="0"/>
              <a:ea typeface="KoPub돋움체 Bold" panose="00000800000000000000" pitchFamily="2" charset="-127"/>
              <a:cs typeface="Arial" panose="020B0604020202020204" pitchFamily="34" charset="0"/>
            </a:endParaRPr>
          </a:p>
        </p:txBody>
      </p:sp>
      <p:sp>
        <p:nvSpPr>
          <p:cNvPr id="16" name="TextBox 15">
            <a:extLst>
              <a:ext uri="{FF2B5EF4-FFF2-40B4-BE49-F238E27FC236}">
                <a16:creationId xmlns:a16="http://schemas.microsoft.com/office/drawing/2014/main" id="{F63E3C2B-E9A6-6C26-62CA-A23C9F2AFCA9}"/>
              </a:ext>
            </a:extLst>
          </p:cNvPr>
          <p:cNvSpPr txBox="1"/>
          <p:nvPr/>
        </p:nvSpPr>
        <p:spPr>
          <a:xfrm>
            <a:off x="4221928" y="2830950"/>
            <a:ext cx="4644559" cy="553165"/>
          </a:xfrm>
          <a:prstGeom prst="rect">
            <a:avLst/>
          </a:prstGeom>
          <a:noFill/>
        </p:spPr>
        <p:txBody>
          <a:bodyPr wrap="square" rtlCol="0">
            <a:spAutoFit/>
          </a:bodyPr>
          <a:lstStyle/>
          <a:p>
            <a:pPr marL="285750" indent="-285750">
              <a:lnSpc>
                <a:spcPct val="130000"/>
              </a:lnSpc>
              <a:buFont typeface="Wingdings" panose="05000000000000000000" pitchFamily="2" charset="2"/>
              <a:buChar char="Ø"/>
            </a:pPr>
            <a:r>
              <a:rPr lang="en-US" altLang="ko-KR" sz="1200" dirty="0">
                <a:solidFill>
                  <a:srgbClr val="0070C0"/>
                </a:solidFill>
                <a:latin typeface="Arial" panose="020B0604020202020204" pitchFamily="34" charset="0"/>
                <a:ea typeface="KoPub돋움체 Bold" panose="00000800000000000000" pitchFamily="2" charset="-127"/>
                <a:cs typeface="Arial" panose="020B0604020202020204" pitchFamily="34" charset="0"/>
              </a:rPr>
              <a:t>Optical interconnection technologies are emerging </a:t>
            </a:r>
            <a:r>
              <a:rPr lang="en-US" altLang="ko-KR" sz="1200" dirty="0">
                <a:latin typeface="Arial" panose="020B0604020202020204" pitchFamily="34" charset="0"/>
                <a:ea typeface="KoPub돋움체 Bold" panose="00000800000000000000" pitchFamily="2" charset="-127"/>
                <a:cs typeface="Arial" panose="020B0604020202020204" pitchFamily="34" charset="0"/>
              </a:rPr>
              <a:t>to handle high-bandwidth requirement of the semiconductor chip I/</a:t>
            </a:r>
            <a:r>
              <a:rPr lang="en-US" altLang="ko-KR" sz="1200" dirty="0" err="1">
                <a:latin typeface="Arial" panose="020B0604020202020204" pitchFamily="34" charset="0"/>
                <a:ea typeface="KoPub돋움체 Bold" panose="00000800000000000000" pitchFamily="2" charset="-127"/>
                <a:cs typeface="Arial" panose="020B0604020202020204" pitchFamily="34" charset="0"/>
              </a:rPr>
              <a:t>Os</a:t>
            </a:r>
            <a:r>
              <a:rPr lang="en-US" altLang="ko-KR" sz="1200" i="1" dirty="0">
                <a:latin typeface="Arial" panose="020B0604020202020204" pitchFamily="34" charset="0"/>
                <a:ea typeface="KoPub돋움체 Bold" panose="00000800000000000000" pitchFamily="2" charset="-127"/>
                <a:cs typeface="Arial" panose="020B0604020202020204" pitchFamily="34" charset="0"/>
              </a:rPr>
              <a:t>!!</a:t>
            </a:r>
            <a:endParaRPr lang="ko-KR" altLang="en-US" sz="1200" i="1" dirty="0">
              <a:latin typeface="Arial" panose="020B0604020202020204" pitchFamily="34" charset="0"/>
              <a:ea typeface="KoPub돋움체 Bold" panose="00000800000000000000" pitchFamily="2" charset="-127"/>
              <a:cs typeface="Arial" panose="020B0604020202020204" pitchFamily="34" charset="0"/>
            </a:endParaRPr>
          </a:p>
        </p:txBody>
      </p:sp>
      <p:pic>
        <p:nvPicPr>
          <p:cNvPr id="17" name="그림 16">
            <a:extLst>
              <a:ext uri="{FF2B5EF4-FFF2-40B4-BE49-F238E27FC236}">
                <a16:creationId xmlns:a16="http://schemas.microsoft.com/office/drawing/2014/main" id="{BAF18A01-6E1F-7307-187F-022D6729C4BC}"/>
              </a:ext>
            </a:extLst>
          </p:cNvPr>
          <p:cNvPicPr>
            <a:picLocks noChangeAspect="1"/>
          </p:cNvPicPr>
          <p:nvPr/>
        </p:nvPicPr>
        <p:blipFill>
          <a:blip r:embed="rId5"/>
          <a:stretch>
            <a:fillRect/>
          </a:stretch>
        </p:blipFill>
        <p:spPr>
          <a:xfrm>
            <a:off x="4833909" y="3407574"/>
            <a:ext cx="2891691" cy="1626576"/>
          </a:xfrm>
          <a:prstGeom prst="rect">
            <a:avLst/>
          </a:prstGeom>
        </p:spPr>
      </p:pic>
      <p:grpSp>
        <p:nvGrpSpPr>
          <p:cNvPr id="18" name="그룹 17">
            <a:extLst>
              <a:ext uri="{FF2B5EF4-FFF2-40B4-BE49-F238E27FC236}">
                <a16:creationId xmlns:a16="http://schemas.microsoft.com/office/drawing/2014/main" id="{9B679AEC-63AA-1719-42B8-82293A409697}"/>
              </a:ext>
            </a:extLst>
          </p:cNvPr>
          <p:cNvGrpSpPr/>
          <p:nvPr/>
        </p:nvGrpSpPr>
        <p:grpSpPr>
          <a:xfrm>
            <a:off x="8172433" y="3988672"/>
            <a:ext cx="504023" cy="296869"/>
            <a:chOff x="5098646" y="4259874"/>
            <a:chExt cx="755650" cy="444500"/>
          </a:xfrm>
        </p:grpSpPr>
        <p:grpSp>
          <p:nvGrpSpPr>
            <p:cNvPr id="19" name="그룹 18">
              <a:extLst>
                <a:ext uri="{FF2B5EF4-FFF2-40B4-BE49-F238E27FC236}">
                  <a16:creationId xmlns:a16="http://schemas.microsoft.com/office/drawing/2014/main" id="{D40E3AE3-D54C-3DC1-730B-4D53377C2970}"/>
                </a:ext>
              </a:extLst>
            </p:cNvPr>
            <p:cNvGrpSpPr/>
            <p:nvPr/>
          </p:nvGrpSpPr>
          <p:grpSpPr>
            <a:xfrm>
              <a:off x="5258079" y="4316805"/>
              <a:ext cx="457200" cy="209910"/>
              <a:chOff x="5162550" y="3971925"/>
              <a:chExt cx="457200" cy="209910"/>
            </a:xfrm>
          </p:grpSpPr>
          <p:cxnSp>
            <p:nvCxnSpPr>
              <p:cNvPr id="22" name="직선 연결선 21">
                <a:extLst>
                  <a:ext uri="{FF2B5EF4-FFF2-40B4-BE49-F238E27FC236}">
                    <a16:creationId xmlns:a16="http://schemas.microsoft.com/office/drawing/2014/main" id="{360954DA-7D82-D245-182C-B331A42D1121}"/>
                  </a:ext>
                </a:extLst>
              </p:cNvPr>
              <p:cNvCxnSpPr/>
              <p:nvPr/>
            </p:nvCxnSpPr>
            <p:spPr>
              <a:xfrm>
                <a:off x="5162550" y="4075112"/>
                <a:ext cx="457200" cy="0"/>
              </a:xfrm>
              <a:prstGeom prst="line">
                <a:avLst/>
              </a:prstGeom>
              <a:ln w="31750" cap="rnd">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23" name="직선 연결선 22">
                <a:extLst>
                  <a:ext uri="{FF2B5EF4-FFF2-40B4-BE49-F238E27FC236}">
                    <a16:creationId xmlns:a16="http://schemas.microsoft.com/office/drawing/2014/main" id="{A1E96983-6D7B-6548-13CC-B44BA4B98E6A}"/>
                  </a:ext>
                </a:extLst>
              </p:cNvPr>
              <p:cNvCxnSpPr/>
              <p:nvPr/>
            </p:nvCxnSpPr>
            <p:spPr>
              <a:xfrm>
                <a:off x="5412998" y="3978275"/>
                <a:ext cx="0" cy="193675"/>
              </a:xfrm>
              <a:prstGeom prst="line">
                <a:avLst/>
              </a:prstGeom>
              <a:ln w="25400" cap="rnd">
                <a:solidFill>
                  <a:srgbClr val="CC0066"/>
                </a:solidFill>
              </a:ln>
            </p:spPr>
            <p:style>
              <a:lnRef idx="1">
                <a:schemeClr val="accent1"/>
              </a:lnRef>
              <a:fillRef idx="0">
                <a:schemeClr val="accent1"/>
              </a:fillRef>
              <a:effectRef idx="0">
                <a:schemeClr val="accent1"/>
              </a:effectRef>
              <a:fontRef idx="minor">
                <a:schemeClr val="tx1"/>
              </a:fontRef>
            </p:style>
          </p:cxnSp>
          <p:sp>
            <p:nvSpPr>
              <p:cNvPr id="24" name="이등변 삼각형 23">
                <a:extLst>
                  <a:ext uri="{FF2B5EF4-FFF2-40B4-BE49-F238E27FC236}">
                    <a16:creationId xmlns:a16="http://schemas.microsoft.com/office/drawing/2014/main" id="{175AEAF6-44CA-A8E9-06B4-2CA16273A04B}"/>
                  </a:ext>
                </a:extLst>
              </p:cNvPr>
              <p:cNvSpPr/>
              <p:nvPr/>
            </p:nvSpPr>
            <p:spPr>
              <a:xfrm rot="5400000">
                <a:off x="5266466" y="4016280"/>
                <a:ext cx="209910" cy="121200"/>
              </a:xfrm>
              <a:prstGeom prst="triangle">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20" name="그림 19">
              <a:extLst>
                <a:ext uri="{FF2B5EF4-FFF2-40B4-BE49-F238E27FC236}">
                  <a16:creationId xmlns:a16="http://schemas.microsoft.com/office/drawing/2014/main" id="{18812EE0-8C10-E37E-D246-F94C68A58A9A}"/>
                </a:ext>
              </a:extLst>
            </p:cNvPr>
            <p:cNvPicPr>
              <a:picLocks noChangeAspect="1"/>
            </p:cNvPicPr>
            <p:nvPr/>
          </p:nvPicPr>
          <p:blipFill>
            <a:blip r:embed="rId6"/>
            <a:stretch>
              <a:fillRect/>
            </a:stretch>
          </p:blipFill>
          <p:spPr>
            <a:xfrm>
              <a:off x="5246020" y="4568097"/>
              <a:ext cx="504425" cy="73769"/>
            </a:xfrm>
            <a:prstGeom prst="rect">
              <a:avLst/>
            </a:prstGeom>
            <a:ln w="19050">
              <a:noFill/>
            </a:ln>
          </p:spPr>
        </p:pic>
        <p:sp>
          <p:nvSpPr>
            <p:cNvPr id="21" name="직사각형 20">
              <a:extLst>
                <a:ext uri="{FF2B5EF4-FFF2-40B4-BE49-F238E27FC236}">
                  <a16:creationId xmlns:a16="http://schemas.microsoft.com/office/drawing/2014/main" id="{9F6788EE-44A4-BC42-7496-3105BC98ADE0}"/>
                </a:ext>
              </a:extLst>
            </p:cNvPr>
            <p:cNvSpPr/>
            <p:nvPr/>
          </p:nvSpPr>
          <p:spPr>
            <a:xfrm>
              <a:off x="5098646" y="4259874"/>
              <a:ext cx="755650" cy="444500"/>
            </a:xfrm>
            <a:prstGeom prst="rect">
              <a:avLst/>
            </a:prstGeom>
            <a:noFill/>
            <a:ln w="6350" cap="rnd">
              <a:solidFill>
                <a:srgbClr val="CC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5" name="TextBox 24">
            <a:extLst>
              <a:ext uri="{FF2B5EF4-FFF2-40B4-BE49-F238E27FC236}">
                <a16:creationId xmlns:a16="http://schemas.microsoft.com/office/drawing/2014/main" id="{72F35E74-8A14-DCE9-B62D-AF12004A29C1}"/>
              </a:ext>
            </a:extLst>
          </p:cNvPr>
          <p:cNvSpPr txBox="1"/>
          <p:nvPr/>
        </p:nvSpPr>
        <p:spPr>
          <a:xfrm>
            <a:off x="7812276" y="4304175"/>
            <a:ext cx="1296228" cy="400110"/>
          </a:xfrm>
          <a:prstGeom prst="rect">
            <a:avLst/>
          </a:prstGeom>
          <a:noFill/>
        </p:spPr>
        <p:txBody>
          <a:bodyPr wrap="square" rtlCol="0">
            <a:spAutoFit/>
          </a:bodyPr>
          <a:lstStyle/>
          <a:p>
            <a:pPr algn="ctr"/>
            <a:r>
              <a:rPr lang="en-US" altLang="ko-KR" sz="1000" dirty="0">
                <a:solidFill>
                  <a:schemeClr val="tx1">
                    <a:lumMod val="75000"/>
                    <a:lumOff val="25000"/>
                  </a:schemeClr>
                </a:solidFill>
                <a:latin typeface="Arial" panose="020B0604020202020204" pitchFamily="34" charset="0"/>
                <a:ea typeface="KoPub돋움체 Medium" panose="00000600000000000000" pitchFamily="2" charset="-127"/>
                <a:cs typeface="Arial" panose="020B0604020202020204" pitchFamily="34" charset="0"/>
              </a:rPr>
              <a:t>No optical isolator chip</a:t>
            </a:r>
            <a:endParaRPr lang="ko-KR" altLang="en-US" sz="1000" dirty="0">
              <a:solidFill>
                <a:schemeClr val="tx1">
                  <a:lumMod val="75000"/>
                  <a:lumOff val="25000"/>
                </a:schemeClr>
              </a:solidFill>
              <a:latin typeface="Arial" panose="020B0604020202020204" pitchFamily="34" charset="0"/>
              <a:ea typeface="KoPub돋움체 Medium" panose="00000600000000000000" pitchFamily="2" charset="-127"/>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C9E7D37B-5DF8-0DF7-8A48-55500F30123D}"/>
              </a:ext>
            </a:extLst>
          </p:cNvPr>
          <p:cNvPicPr>
            <a:picLocks noChangeAspect="1"/>
          </p:cNvPicPr>
          <p:nvPr/>
        </p:nvPicPr>
        <p:blipFill>
          <a:blip r:embed="rId2"/>
          <a:stretch>
            <a:fillRect/>
          </a:stretch>
        </p:blipFill>
        <p:spPr>
          <a:xfrm>
            <a:off x="179512" y="915566"/>
            <a:ext cx="8532440" cy="3153128"/>
          </a:xfrm>
          <a:prstGeom prst="rect">
            <a:avLst/>
          </a:prstGeom>
        </p:spPr>
      </p:pic>
      <p:sp>
        <p:nvSpPr>
          <p:cNvPr id="3" name="TextBox 2">
            <a:extLst>
              <a:ext uri="{FF2B5EF4-FFF2-40B4-BE49-F238E27FC236}">
                <a16:creationId xmlns:a16="http://schemas.microsoft.com/office/drawing/2014/main" id="{54171E1C-B7C6-122A-4C63-53B953054E30}"/>
              </a:ext>
            </a:extLst>
          </p:cNvPr>
          <p:cNvSpPr txBox="1"/>
          <p:nvPr/>
        </p:nvSpPr>
        <p:spPr>
          <a:xfrm>
            <a:off x="2232156" y="4659982"/>
            <a:ext cx="3966150" cy="276999"/>
          </a:xfrm>
          <a:prstGeom prst="rect">
            <a:avLst/>
          </a:prstGeom>
          <a:noFill/>
        </p:spPr>
        <p:txBody>
          <a:bodyPr wrap="none" rtlCol="0">
            <a:spAutoFit/>
          </a:bodyPr>
          <a:lstStyle/>
          <a:p>
            <a:r>
              <a:rPr lang="en-US" altLang="ko-KR" sz="1200" dirty="0">
                <a:latin typeface="Times New Roman" panose="02020603050405020304" pitchFamily="18" charset="0"/>
                <a:cs typeface="Times New Roman" panose="02020603050405020304" pitchFamily="18" charset="0"/>
              </a:rPr>
              <a:t>https://semiengineering.com/more-than-moore-reality-check/</a:t>
            </a:r>
            <a:endParaRPr lang="ko-KR" altLang="en-US" sz="1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64835C0-608E-385C-81EB-7106C8E6A674}"/>
              </a:ext>
            </a:extLst>
          </p:cNvPr>
          <p:cNvSpPr txBox="1"/>
          <p:nvPr/>
        </p:nvSpPr>
        <p:spPr>
          <a:xfrm>
            <a:off x="1316155" y="62668"/>
            <a:ext cx="5798151" cy="523220"/>
          </a:xfrm>
          <a:prstGeom prst="rect">
            <a:avLst/>
          </a:prstGeom>
          <a:noFill/>
        </p:spPr>
        <p:txBody>
          <a:bodyPr wrap="square" rtlCol="0">
            <a:spAutoFit/>
          </a:bodyPr>
          <a:lstStyle/>
          <a:p>
            <a:pPr algn="ctr"/>
            <a:r>
              <a:rPr lang="en-US" altLang="ko-KR" sz="2800" b="1" i="0" dirty="0">
                <a:solidFill>
                  <a:schemeClr val="accent1">
                    <a:lumMod val="75000"/>
                  </a:schemeClr>
                </a:solidFill>
                <a:effectLst/>
                <a:latin typeface="Times New Roman" panose="02020603050405020304" pitchFamily="18" charset="0"/>
                <a:cs typeface="Times New Roman" panose="02020603050405020304" pitchFamily="18" charset="0"/>
              </a:rPr>
              <a:t>Evolution of multi-die solutions</a:t>
            </a:r>
            <a:endParaRPr lang="ko-KR" alt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9A7ADAA-134F-C0C7-2F47-2948E8B6769F}"/>
              </a:ext>
            </a:extLst>
          </p:cNvPr>
          <p:cNvSpPr txBox="1"/>
          <p:nvPr/>
        </p:nvSpPr>
        <p:spPr>
          <a:xfrm>
            <a:off x="7168450" y="4382983"/>
            <a:ext cx="1226618" cy="276999"/>
          </a:xfrm>
          <a:prstGeom prst="rect">
            <a:avLst/>
          </a:prstGeom>
          <a:noFill/>
        </p:spPr>
        <p:txBody>
          <a:bodyPr wrap="none" rtlCol="0">
            <a:spAutoFit/>
          </a:bodyPr>
          <a:lstStyle/>
          <a:p>
            <a:r>
              <a:rPr lang="en-US" altLang="ko-KR" sz="1200" dirty="0">
                <a:latin typeface="Times New Roman" panose="02020603050405020304" pitchFamily="18" charset="0"/>
                <a:cs typeface="Times New Roman" panose="02020603050405020304" pitchFamily="18" charset="0"/>
              </a:rPr>
              <a:t>Source: Cadence</a:t>
            </a:r>
            <a:endParaRPr lang="ko-KR"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0081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E1332E38-8FB9-FE8A-A070-637E0043EDED}"/>
              </a:ext>
            </a:extLst>
          </p:cNvPr>
          <p:cNvPicPr>
            <a:picLocks noChangeAspect="1"/>
          </p:cNvPicPr>
          <p:nvPr/>
        </p:nvPicPr>
        <p:blipFill>
          <a:blip r:embed="rId2"/>
          <a:stretch>
            <a:fillRect/>
          </a:stretch>
        </p:blipFill>
        <p:spPr>
          <a:xfrm>
            <a:off x="161764" y="221430"/>
            <a:ext cx="8820472" cy="4906520"/>
          </a:xfrm>
          <a:prstGeom prst="rect">
            <a:avLst/>
          </a:prstGeom>
        </p:spPr>
      </p:pic>
      <p:cxnSp>
        <p:nvCxnSpPr>
          <p:cNvPr id="4" name="직선 화살표 연결선 3">
            <a:extLst>
              <a:ext uri="{FF2B5EF4-FFF2-40B4-BE49-F238E27FC236}">
                <a16:creationId xmlns:a16="http://schemas.microsoft.com/office/drawing/2014/main" id="{2CDC13B5-38E3-A676-939A-7DDB0ADA8021}"/>
              </a:ext>
            </a:extLst>
          </p:cNvPr>
          <p:cNvCxnSpPr>
            <a:cxnSpLocks/>
          </p:cNvCxnSpPr>
          <p:nvPr/>
        </p:nvCxnSpPr>
        <p:spPr>
          <a:xfrm>
            <a:off x="2915816" y="771550"/>
            <a:ext cx="0" cy="288032"/>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7458F00-5071-BFDF-EDE7-DCF75D7DE174}"/>
              </a:ext>
            </a:extLst>
          </p:cNvPr>
          <p:cNvSpPr txBox="1"/>
          <p:nvPr/>
        </p:nvSpPr>
        <p:spPr>
          <a:xfrm>
            <a:off x="1764000" y="494576"/>
            <a:ext cx="3290131" cy="276999"/>
          </a:xfrm>
          <a:prstGeom prst="rect">
            <a:avLst/>
          </a:prstGeom>
          <a:noFill/>
        </p:spPr>
        <p:txBody>
          <a:bodyPr wrap="none" rtlCol="0">
            <a:spAutoFit/>
          </a:bodyPr>
          <a:lstStyle/>
          <a:p>
            <a:r>
              <a:rPr lang="en-US" altLang="ko-KR" sz="1200" b="1" dirty="0">
                <a:solidFill>
                  <a:srgbClr val="FF00FF"/>
                </a:solidFill>
                <a:latin typeface="Times New Roman" panose="02020603050405020304" pitchFamily="18" charset="0"/>
                <a:cs typeface="Times New Roman" panose="02020603050405020304" pitchFamily="18" charset="0"/>
              </a:rPr>
              <a:t>Bulk-type optical isolators being used presently</a:t>
            </a:r>
            <a:endParaRPr lang="ko-KR" altLang="en-US" sz="1200" b="1"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845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95241D9E-0270-D406-7714-EA3F8AF15BB1}"/>
              </a:ext>
            </a:extLst>
          </p:cNvPr>
          <p:cNvPicPr>
            <a:picLocks noChangeAspect="1"/>
          </p:cNvPicPr>
          <p:nvPr/>
        </p:nvPicPr>
        <p:blipFill>
          <a:blip r:embed="rId2"/>
          <a:stretch>
            <a:fillRect/>
          </a:stretch>
        </p:blipFill>
        <p:spPr>
          <a:xfrm>
            <a:off x="341784" y="627534"/>
            <a:ext cx="8460432" cy="4164119"/>
          </a:xfrm>
          <a:prstGeom prst="rect">
            <a:avLst/>
          </a:prstGeom>
        </p:spPr>
      </p:pic>
      <p:sp>
        <p:nvSpPr>
          <p:cNvPr id="3" name="TextBox 2">
            <a:extLst>
              <a:ext uri="{FF2B5EF4-FFF2-40B4-BE49-F238E27FC236}">
                <a16:creationId xmlns:a16="http://schemas.microsoft.com/office/drawing/2014/main" id="{6DFA2369-774E-DADE-431F-09B073CD9462}"/>
              </a:ext>
            </a:extLst>
          </p:cNvPr>
          <p:cNvSpPr txBox="1"/>
          <p:nvPr/>
        </p:nvSpPr>
        <p:spPr>
          <a:xfrm>
            <a:off x="467544" y="4830420"/>
            <a:ext cx="7837402" cy="261610"/>
          </a:xfrm>
          <a:prstGeom prst="rect">
            <a:avLst/>
          </a:prstGeom>
          <a:noFill/>
        </p:spPr>
        <p:txBody>
          <a:bodyPr wrap="none" rtlCol="0">
            <a:spAutoFit/>
          </a:bodyPr>
          <a:lstStyle/>
          <a:p>
            <a:r>
              <a:rPr lang="en-US" altLang="ko-KR" sz="1100" dirty="0">
                <a:latin typeface="Times New Roman" panose="02020603050405020304" pitchFamily="18" charset="0"/>
                <a:cs typeface="Times New Roman" panose="02020603050405020304" pitchFamily="18" charset="0"/>
              </a:rPr>
              <a:t>https://venturebeat.com/business/intel-advances-in-silicon-photonics-can-break-the-i-o-power-wall-with-less-energy-higher-throughput/</a:t>
            </a:r>
            <a:endParaRPr lang="ko-KR" altLang="en-US" sz="11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E9C167E-ECAC-A6C2-CBE2-EE8F67B74AC7}"/>
              </a:ext>
            </a:extLst>
          </p:cNvPr>
          <p:cNvSpPr txBox="1"/>
          <p:nvPr/>
        </p:nvSpPr>
        <p:spPr>
          <a:xfrm>
            <a:off x="-50400" y="13309"/>
            <a:ext cx="8640000" cy="584775"/>
          </a:xfrm>
          <a:prstGeom prst="rect">
            <a:avLst/>
          </a:prstGeom>
          <a:noFill/>
        </p:spPr>
        <p:txBody>
          <a:bodyPr wrap="square" rtlCol="0">
            <a:spAutoFit/>
          </a:bodyPr>
          <a:lstStyle/>
          <a:p>
            <a:r>
              <a:rPr lang="en-US" altLang="ko-KR" sz="2000" b="1" i="0" dirty="0">
                <a:solidFill>
                  <a:schemeClr val="accent1">
                    <a:lumMod val="75000"/>
                  </a:schemeClr>
                </a:solidFill>
                <a:effectLst/>
                <a:latin typeface="Times New Roman" panose="02020603050405020304" pitchFamily="18" charset="0"/>
                <a:cs typeface="Times New Roman" panose="02020603050405020304" pitchFamily="18" charset="0"/>
              </a:rPr>
              <a:t> Intel’s integrated photonics prototype features an electronic CMOS IC</a:t>
            </a:r>
            <a:r>
              <a:rPr lang="en-US" altLang="ko-KR" sz="1200" b="1" i="0" dirty="0">
                <a:solidFill>
                  <a:schemeClr val="accent1">
                    <a:lumMod val="75000"/>
                  </a:schemeClr>
                </a:solidFill>
                <a:effectLst/>
                <a:latin typeface="Times New Roman" panose="02020603050405020304" pitchFamily="18" charset="0"/>
                <a:cs typeface="Times New Roman" panose="02020603050405020304" pitchFamily="18" charset="0"/>
              </a:rPr>
              <a:t> </a:t>
            </a:r>
          </a:p>
          <a:p>
            <a:r>
              <a:rPr lang="en-US" altLang="ko-KR" sz="1200" b="1" i="0" dirty="0">
                <a:solidFill>
                  <a:schemeClr val="accent1">
                    <a:lumMod val="75000"/>
                  </a:schemeClr>
                </a:solidFill>
                <a:effectLst/>
                <a:latin typeface="Times New Roman" panose="02020603050405020304" pitchFamily="18" charset="0"/>
                <a:cs typeface="Times New Roman" panose="02020603050405020304" pitchFamily="18" charset="0"/>
              </a:rPr>
              <a:t>stacked on top of a photonics IC in a 3D package, combining the benefits of silicon integrated circuits and semiconductor lasers.</a:t>
            </a:r>
            <a:endParaRPr lang="ko-KR"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0569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835" y="190448"/>
            <a:ext cx="5400517"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Problem – AI Computer Technology Trend</a:t>
            </a:r>
            <a:endParaRPr lang="ko-KR" altLang="en-US"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endParaRPr>
          </a:p>
        </p:txBody>
      </p:sp>
      <p:sp>
        <p:nvSpPr>
          <p:cNvPr id="2" name="슬라이드 번호 개체 틀 1"/>
          <p:cNvSpPr>
            <a:spLocks noGrp="1"/>
          </p:cNvSpPr>
          <p:nvPr>
            <p:ph type="sldNum" sz="quarter" idx="12"/>
          </p:nvPr>
        </p:nvSpPr>
        <p:spPr/>
        <p:txBody>
          <a:bodyPr/>
          <a:lstStyle/>
          <a:p>
            <a:pPr>
              <a:defRPr/>
            </a:pPr>
            <a:fld id="{7F391977-49C2-4C0B-9DF3-2F12A1D14A92}" type="slidenum">
              <a:rPr lang="ko-KR" altLang="en-US" smtClean="0">
                <a:latin typeface="Arial" panose="020B0604020202020204" pitchFamily="34" charset="0"/>
                <a:cs typeface="Arial" panose="020B0604020202020204" pitchFamily="34" charset="0"/>
              </a:rPr>
              <a:pPr>
                <a:defRPr/>
              </a:pPr>
              <a:t>2</a:t>
            </a:fld>
            <a:endParaRPr lang="ko-KR" altLang="en-US">
              <a:latin typeface="Arial" panose="020B0604020202020204" pitchFamily="34" charset="0"/>
              <a:cs typeface="Arial" panose="020B0604020202020204" pitchFamily="34" charset="0"/>
            </a:endParaRPr>
          </a:p>
        </p:txBody>
      </p:sp>
      <p:sp>
        <p:nvSpPr>
          <p:cNvPr id="3" name="직사각형 2">
            <a:extLst>
              <a:ext uri="{FF2B5EF4-FFF2-40B4-BE49-F238E27FC236}">
                <a16:creationId xmlns:a16="http://schemas.microsoft.com/office/drawing/2014/main" id="{6C5CC5FB-283E-F834-EC86-8DC4DF752CE9}"/>
              </a:ext>
            </a:extLst>
          </p:cNvPr>
          <p:cNvSpPr/>
          <p:nvPr/>
        </p:nvSpPr>
        <p:spPr>
          <a:xfrm>
            <a:off x="0" y="610568"/>
            <a:ext cx="9144000" cy="395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623D7BC6-5F17-7388-3A12-41B146F8468C}"/>
              </a:ext>
            </a:extLst>
          </p:cNvPr>
          <p:cNvSpPr txBox="1"/>
          <p:nvPr/>
        </p:nvSpPr>
        <p:spPr>
          <a:xfrm>
            <a:off x="193904" y="541350"/>
            <a:ext cx="8084872" cy="523220"/>
          </a:xfrm>
          <a:prstGeom prst="rect">
            <a:avLst/>
          </a:prstGeom>
          <a:noFill/>
        </p:spPr>
        <p:txBody>
          <a:bodyPr wrap="square" rtlCol="0">
            <a:spAutoFit/>
          </a:bodyPr>
          <a:lstStyle/>
          <a:p>
            <a:r>
              <a:rPr lang="en-US" altLang="ko-KR" sz="1400" dirty="0">
                <a:solidFill>
                  <a:schemeClr val="tx1">
                    <a:lumMod val="85000"/>
                    <a:lumOff val="15000"/>
                  </a:schemeClr>
                </a:solidFill>
                <a:latin typeface="Arial Black" panose="020B0A04020102020204" pitchFamily="34" charset="0"/>
                <a:ea typeface="KoPub돋움체 Bold" panose="00000800000000000000" pitchFamily="2" charset="-127"/>
              </a:rPr>
              <a:t>AI computers make decisions through high-capacity processes based on massive machine-learned data.</a:t>
            </a:r>
            <a:endParaRPr lang="ko-KR" altLang="en-US" sz="1400" dirty="0">
              <a:solidFill>
                <a:schemeClr val="tx1">
                  <a:lumMod val="85000"/>
                  <a:lumOff val="15000"/>
                </a:schemeClr>
              </a:solidFill>
              <a:latin typeface="Arial Black" panose="020B0A04020102020204" pitchFamily="34" charset="0"/>
              <a:ea typeface="KoPub돋움체 Bold" panose="00000800000000000000" pitchFamily="2" charset="-127"/>
            </a:endParaRPr>
          </a:p>
        </p:txBody>
      </p:sp>
      <p:sp>
        <p:nvSpPr>
          <p:cNvPr id="7" name="TextBox 6">
            <a:extLst>
              <a:ext uri="{FF2B5EF4-FFF2-40B4-BE49-F238E27FC236}">
                <a16:creationId xmlns:a16="http://schemas.microsoft.com/office/drawing/2014/main" id="{09F0E142-A2ED-671F-31A3-418680689BAD}"/>
              </a:ext>
            </a:extLst>
          </p:cNvPr>
          <p:cNvSpPr txBox="1"/>
          <p:nvPr/>
        </p:nvSpPr>
        <p:spPr>
          <a:xfrm>
            <a:off x="2354533" y="1100395"/>
            <a:ext cx="3168468" cy="965329"/>
          </a:xfrm>
          <a:prstGeom prst="rect">
            <a:avLst/>
          </a:prstGeom>
          <a:noFill/>
        </p:spPr>
        <p:txBody>
          <a:bodyPr wrap="square" rtlCol="0">
            <a:spAutoFit/>
          </a:bodyPr>
          <a:lstStyle/>
          <a:p>
            <a:pPr marL="176213" indent="-176213" latinLnBrk="0">
              <a:lnSpc>
                <a:spcPct val="120000"/>
              </a:lnSpc>
              <a:buFont typeface="Wingdings" panose="05000000000000000000" pitchFamily="2" charset="2"/>
              <a:buChar char="l"/>
            </a:pPr>
            <a:r>
              <a:rPr lang="en-US" altLang="ko-KR" sz="1200" dirty="0" err="1">
                <a:solidFill>
                  <a:srgbClr val="0070C0"/>
                </a:solidFill>
                <a:latin typeface="Arial" panose="020B0604020202020204" pitchFamily="34" charset="0"/>
                <a:ea typeface="KoPub돋움체 Bold" panose="00000800000000000000" pitchFamily="2" charset="-127"/>
                <a:cs typeface="Arial" panose="020B0604020202020204" pitchFamily="34" charset="0"/>
              </a:rPr>
              <a:t>Cerebras</a:t>
            </a:r>
            <a:r>
              <a:rPr lang="en-US" altLang="ko-KR" sz="1200" dirty="0">
                <a:solidFill>
                  <a:srgbClr val="0070C0"/>
                </a:solidFill>
                <a:latin typeface="Arial" panose="020B0604020202020204" pitchFamily="34" charset="0"/>
                <a:ea typeface="KoPub돋움체 Bold" panose="00000800000000000000" pitchFamily="2" charset="-127"/>
                <a:cs typeface="Arial" panose="020B0604020202020204" pitchFamily="34" charset="0"/>
              </a:rPr>
              <a:t>’</a:t>
            </a:r>
            <a:r>
              <a:rPr lang="ko-KR" altLang="en-US"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 </a:t>
            </a: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AI accelerator</a:t>
            </a:r>
          </a:p>
          <a:p>
            <a:pPr marL="176213" indent="-176213" latinLnBrk="0">
              <a:lnSpc>
                <a:spcPct val="120000"/>
              </a:lnSpc>
              <a:buFont typeface="Wingdings" panose="05000000000000000000" pitchFamily="2" charset="2"/>
              <a:buChar char="l"/>
            </a:pP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2.6 trillion transistors, 850,000 cores</a:t>
            </a:r>
          </a:p>
          <a:p>
            <a:pPr marL="176213" indent="-176213" latinLnBrk="0">
              <a:lnSpc>
                <a:spcPct val="120000"/>
              </a:lnSpc>
              <a:buFont typeface="Wingdings" panose="05000000000000000000" pitchFamily="2" charset="2"/>
              <a:buChar char="l"/>
            </a:pP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Series</a:t>
            </a:r>
            <a:r>
              <a:rPr lang="ko-KR" altLang="en-US"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 </a:t>
            </a: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F funding ($250M, $4B+ </a:t>
            </a:r>
            <a:r>
              <a:rPr lang="en-US" altLang="ko-KR" sz="11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valuation</a:t>
            </a: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 Nov. </a:t>
            </a:r>
            <a:r>
              <a:rPr lang="en-US" altLang="ko-KR" sz="11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2021</a:t>
            </a:r>
            <a:endParaRPr lang="ko-KR" altLang="en-US"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endParaRPr>
          </a:p>
        </p:txBody>
      </p:sp>
      <p:sp>
        <p:nvSpPr>
          <p:cNvPr id="8" name="TextBox 7">
            <a:extLst>
              <a:ext uri="{FF2B5EF4-FFF2-40B4-BE49-F238E27FC236}">
                <a16:creationId xmlns:a16="http://schemas.microsoft.com/office/drawing/2014/main" id="{824A072D-0FF6-950C-3B32-772EF26C2FA5}"/>
              </a:ext>
            </a:extLst>
          </p:cNvPr>
          <p:cNvSpPr txBox="1"/>
          <p:nvPr/>
        </p:nvSpPr>
        <p:spPr>
          <a:xfrm>
            <a:off x="5689525" y="2190439"/>
            <a:ext cx="3072875" cy="1111651"/>
          </a:xfrm>
          <a:prstGeom prst="rect">
            <a:avLst/>
          </a:prstGeom>
          <a:noFill/>
        </p:spPr>
        <p:txBody>
          <a:bodyPr wrap="square" rtlCol="0">
            <a:spAutoFit/>
          </a:bodyPr>
          <a:lstStyle/>
          <a:p>
            <a:pPr marL="176213" indent="-176213" latinLnBrk="0">
              <a:lnSpc>
                <a:spcPct val="130000"/>
              </a:lnSpc>
              <a:buFont typeface="Wingdings" panose="05000000000000000000" pitchFamily="2" charset="2"/>
              <a:buChar char="Ø"/>
            </a:pPr>
            <a:r>
              <a:rPr lang="en-US" altLang="ko-KR" sz="1300" dirty="0">
                <a:solidFill>
                  <a:srgbClr val="0070C0"/>
                </a:solidFill>
                <a:latin typeface="KoPub돋움체 Bold" panose="00000800000000000000" pitchFamily="2" charset="-127"/>
                <a:ea typeface="KoPub돋움체 Bold" panose="00000800000000000000" pitchFamily="2" charset="-127"/>
              </a:rPr>
              <a:t>Emerging silicon photonics technologies </a:t>
            </a:r>
            <a:r>
              <a:rPr lang="en-US" altLang="ko-KR" sz="1300" dirty="0">
                <a:solidFill>
                  <a:schemeClr val="tx1">
                    <a:lumMod val="75000"/>
                    <a:lumOff val="25000"/>
                  </a:schemeClr>
                </a:solidFill>
                <a:latin typeface="KoPub돋움체 Bold" panose="00000800000000000000" pitchFamily="2" charset="-127"/>
                <a:ea typeface="KoPub돋움체 Bold" panose="00000800000000000000" pitchFamily="2" charset="-127"/>
              </a:rPr>
              <a:t>for high-capacity signal I/</a:t>
            </a:r>
            <a:r>
              <a:rPr lang="en-US" altLang="ko-KR" sz="1300" dirty="0" err="1">
                <a:solidFill>
                  <a:schemeClr val="tx1">
                    <a:lumMod val="75000"/>
                    <a:lumOff val="25000"/>
                  </a:schemeClr>
                </a:solidFill>
                <a:latin typeface="KoPub돋움체 Bold" panose="00000800000000000000" pitchFamily="2" charset="-127"/>
                <a:ea typeface="KoPub돋움체 Bold" panose="00000800000000000000" pitchFamily="2" charset="-127"/>
              </a:rPr>
              <a:t>Os</a:t>
            </a:r>
            <a:r>
              <a:rPr lang="en-US" altLang="ko-KR" sz="1300" dirty="0">
                <a:solidFill>
                  <a:schemeClr val="tx1">
                    <a:lumMod val="75000"/>
                    <a:lumOff val="25000"/>
                  </a:schemeClr>
                </a:solidFill>
                <a:latin typeface="KoPub돋움체 Bold" panose="00000800000000000000" pitchFamily="2" charset="-127"/>
                <a:ea typeface="KoPub돋움체 Bold" panose="00000800000000000000" pitchFamily="2" charset="-127"/>
              </a:rPr>
              <a:t> between massive memories and super CPU chips</a:t>
            </a:r>
            <a:endParaRPr lang="ko-KR" altLang="en-US" sz="1300" i="1" dirty="0">
              <a:solidFill>
                <a:schemeClr val="tx1">
                  <a:lumMod val="75000"/>
                  <a:lumOff val="25000"/>
                </a:schemeClr>
              </a:solidFill>
              <a:latin typeface="Times New Roman" panose="02020603050405020304" pitchFamily="18" charset="0"/>
              <a:ea typeface="KoPub돋움체 Bold" panose="00000800000000000000" pitchFamily="2" charset="-127"/>
              <a:cs typeface="Times New Roman" panose="02020603050405020304" pitchFamily="18" charset="0"/>
            </a:endParaRPr>
          </a:p>
        </p:txBody>
      </p:sp>
      <p:pic>
        <p:nvPicPr>
          <p:cNvPr id="11" name="그림 10">
            <a:extLst>
              <a:ext uri="{FF2B5EF4-FFF2-40B4-BE49-F238E27FC236}">
                <a16:creationId xmlns:a16="http://schemas.microsoft.com/office/drawing/2014/main" id="{71B8D14E-E4FB-9644-E719-2FC555DD1ADC}"/>
              </a:ext>
            </a:extLst>
          </p:cNvPr>
          <p:cNvPicPr>
            <a:picLocks noChangeAspect="1"/>
          </p:cNvPicPr>
          <p:nvPr/>
        </p:nvPicPr>
        <p:blipFill>
          <a:blip r:embed="rId3"/>
          <a:stretch>
            <a:fillRect/>
          </a:stretch>
        </p:blipFill>
        <p:spPr>
          <a:xfrm>
            <a:off x="500775" y="1098002"/>
            <a:ext cx="1845598" cy="982295"/>
          </a:xfrm>
          <a:prstGeom prst="rect">
            <a:avLst/>
          </a:prstGeom>
        </p:spPr>
      </p:pic>
      <p:pic>
        <p:nvPicPr>
          <p:cNvPr id="14" name="그림 13">
            <a:extLst>
              <a:ext uri="{FF2B5EF4-FFF2-40B4-BE49-F238E27FC236}">
                <a16:creationId xmlns:a16="http://schemas.microsoft.com/office/drawing/2014/main" id="{0025B76F-2547-F216-8C23-15DAB950CFEA}"/>
              </a:ext>
            </a:extLst>
          </p:cNvPr>
          <p:cNvPicPr>
            <a:picLocks noChangeAspect="1"/>
          </p:cNvPicPr>
          <p:nvPr/>
        </p:nvPicPr>
        <p:blipFill>
          <a:blip r:embed="rId4"/>
          <a:stretch>
            <a:fillRect/>
          </a:stretch>
        </p:blipFill>
        <p:spPr>
          <a:xfrm>
            <a:off x="500775" y="2119169"/>
            <a:ext cx="1845597" cy="1224064"/>
          </a:xfrm>
          <a:prstGeom prst="rect">
            <a:avLst/>
          </a:prstGeom>
        </p:spPr>
      </p:pic>
      <p:pic>
        <p:nvPicPr>
          <p:cNvPr id="26" name="그림 25">
            <a:extLst>
              <a:ext uri="{FF2B5EF4-FFF2-40B4-BE49-F238E27FC236}">
                <a16:creationId xmlns:a16="http://schemas.microsoft.com/office/drawing/2014/main" id="{0A6EB398-08FA-86A3-BDA9-550456458892}"/>
              </a:ext>
            </a:extLst>
          </p:cNvPr>
          <p:cNvPicPr>
            <a:picLocks noChangeAspect="1"/>
          </p:cNvPicPr>
          <p:nvPr/>
        </p:nvPicPr>
        <p:blipFill>
          <a:blip r:embed="rId5"/>
          <a:stretch>
            <a:fillRect/>
          </a:stretch>
        </p:blipFill>
        <p:spPr>
          <a:xfrm>
            <a:off x="500775" y="3393998"/>
            <a:ext cx="1845598" cy="819784"/>
          </a:xfrm>
          <a:prstGeom prst="rect">
            <a:avLst/>
          </a:prstGeom>
        </p:spPr>
      </p:pic>
      <p:pic>
        <p:nvPicPr>
          <p:cNvPr id="27" name="그림 26">
            <a:extLst>
              <a:ext uri="{FF2B5EF4-FFF2-40B4-BE49-F238E27FC236}">
                <a16:creationId xmlns:a16="http://schemas.microsoft.com/office/drawing/2014/main" id="{45531D1A-FEB7-FA2B-AB5A-CEFCEBCCB45F}"/>
              </a:ext>
            </a:extLst>
          </p:cNvPr>
          <p:cNvPicPr>
            <a:picLocks noChangeAspect="1"/>
          </p:cNvPicPr>
          <p:nvPr/>
        </p:nvPicPr>
        <p:blipFill>
          <a:blip r:embed="rId6"/>
          <a:stretch>
            <a:fillRect/>
          </a:stretch>
        </p:blipFill>
        <p:spPr>
          <a:xfrm>
            <a:off x="505452" y="4271371"/>
            <a:ext cx="1840921" cy="810811"/>
          </a:xfrm>
          <a:prstGeom prst="rect">
            <a:avLst/>
          </a:prstGeom>
        </p:spPr>
      </p:pic>
      <p:sp>
        <p:nvSpPr>
          <p:cNvPr id="28" name="TextBox 27">
            <a:extLst>
              <a:ext uri="{FF2B5EF4-FFF2-40B4-BE49-F238E27FC236}">
                <a16:creationId xmlns:a16="http://schemas.microsoft.com/office/drawing/2014/main" id="{DF674754-F398-0987-C240-54D163541C7D}"/>
              </a:ext>
            </a:extLst>
          </p:cNvPr>
          <p:cNvSpPr txBox="1"/>
          <p:nvPr/>
        </p:nvSpPr>
        <p:spPr>
          <a:xfrm>
            <a:off x="2346372" y="2182950"/>
            <a:ext cx="2952329" cy="1033040"/>
          </a:xfrm>
          <a:prstGeom prst="rect">
            <a:avLst/>
          </a:prstGeom>
          <a:noFill/>
        </p:spPr>
        <p:txBody>
          <a:bodyPr wrap="square" rtlCol="0">
            <a:spAutoFit/>
          </a:bodyPr>
          <a:lstStyle/>
          <a:p>
            <a:pPr marL="176213" indent="-176213" latinLnBrk="0">
              <a:lnSpc>
                <a:spcPct val="130000"/>
              </a:lnSpc>
              <a:buFont typeface="Wingdings" panose="05000000000000000000" pitchFamily="2" charset="2"/>
              <a:buChar char="l"/>
            </a:pPr>
            <a:r>
              <a:rPr lang="en-US" altLang="ko-KR" sz="1200" dirty="0">
                <a:solidFill>
                  <a:srgbClr val="0070C0"/>
                </a:solidFill>
                <a:latin typeface="Arial" panose="020B0604020202020204" pitchFamily="34" charset="0"/>
                <a:ea typeface="KoPub돋움체 Bold" panose="00000800000000000000" pitchFamily="2" charset="-127"/>
                <a:cs typeface="Arial" panose="020B0604020202020204" pitchFamily="34" charset="0"/>
              </a:rPr>
              <a:t>Tesla</a:t>
            </a: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 </a:t>
            </a:r>
            <a:r>
              <a:rPr lang="en-US" altLang="ko-KR" sz="1200" b="1"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Dojo</a:t>
            </a:r>
            <a:r>
              <a:rPr lang="ko-KR" altLang="en-US" sz="1200" b="1"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 </a:t>
            </a:r>
            <a:r>
              <a:rPr lang="en-US" altLang="ko-KR" sz="1200" b="1"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chip </a:t>
            </a: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to have AI machine learning and neural network training for self-driving automobiles</a:t>
            </a:r>
          </a:p>
          <a:p>
            <a:pPr marL="176213" indent="-176213" latinLnBrk="0">
              <a:lnSpc>
                <a:spcPct val="130000"/>
              </a:lnSpc>
              <a:buFont typeface="Wingdings" panose="05000000000000000000" pitchFamily="2" charset="2"/>
              <a:buChar char="l"/>
            </a:pP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50 billion transistors, 53,000 cores</a:t>
            </a:r>
            <a:endParaRPr lang="ko-KR" altLang="en-US"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endParaRPr>
          </a:p>
        </p:txBody>
      </p:sp>
      <p:sp>
        <p:nvSpPr>
          <p:cNvPr id="29" name="TextBox 28">
            <a:extLst>
              <a:ext uri="{FF2B5EF4-FFF2-40B4-BE49-F238E27FC236}">
                <a16:creationId xmlns:a16="http://schemas.microsoft.com/office/drawing/2014/main" id="{4FAD905A-6A0C-4E18-3A48-D5B2A576E612}"/>
              </a:ext>
            </a:extLst>
          </p:cNvPr>
          <p:cNvSpPr txBox="1"/>
          <p:nvPr/>
        </p:nvSpPr>
        <p:spPr>
          <a:xfrm>
            <a:off x="2346372" y="3306635"/>
            <a:ext cx="3104621" cy="1029000"/>
          </a:xfrm>
          <a:prstGeom prst="rect">
            <a:avLst/>
          </a:prstGeom>
          <a:noFill/>
        </p:spPr>
        <p:txBody>
          <a:bodyPr wrap="square" rtlCol="0">
            <a:spAutoFit/>
          </a:bodyPr>
          <a:lstStyle/>
          <a:p>
            <a:pPr marL="176213" indent="-176213" latinLnBrk="0">
              <a:lnSpc>
                <a:spcPct val="130000"/>
              </a:lnSpc>
              <a:buFont typeface="Wingdings" panose="05000000000000000000" pitchFamily="2" charset="2"/>
              <a:buChar char="l"/>
            </a:pPr>
            <a:r>
              <a:rPr lang="en-US" altLang="ko-KR" sz="1200" dirty="0">
                <a:solidFill>
                  <a:srgbClr val="0070C0"/>
                </a:solidFill>
                <a:latin typeface="Arial" panose="020B0604020202020204" pitchFamily="34" charset="0"/>
                <a:ea typeface="KoPub돋움체 Bold" panose="00000800000000000000" pitchFamily="2" charset="-127"/>
                <a:cs typeface="Arial" panose="020B0604020202020204" pitchFamily="34" charset="0"/>
              </a:rPr>
              <a:t>Nvidia</a:t>
            </a: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’s GPUs and memories connected by </a:t>
            </a:r>
            <a:r>
              <a:rPr lang="en-US" altLang="ko-KR" sz="1200" dirty="0">
                <a:solidFill>
                  <a:srgbClr val="0070C0"/>
                </a:solidFill>
                <a:latin typeface="Arial" panose="020B0604020202020204" pitchFamily="34" charset="0"/>
                <a:ea typeface="KoPub돋움체 Bold" panose="00000800000000000000" pitchFamily="2" charset="-127"/>
                <a:cs typeface="Arial" panose="020B0604020202020204" pitchFamily="34" charset="0"/>
              </a:rPr>
              <a:t>optical fiber interconnects</a:t>
            </a:r>
            <a:endPar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endParaRPr>
          </a:p>
          <a:p>
            <a:pPr marL="176213" indent="-176213" latinLnBrk="0">
              <a:lnSpc>
                <a:spcPct val="130000"/>
              </a:lnSpc>
              <a:buFont typeface="Wingdings" panose="05000000000000000000" pitchFamily="2" charset="2"/>
              <a:buChar char="l"/>
            </a:pPr>
            <a:r>
              <a:rPr lang="en-US" altLang="ko-KR" sz="1200" dirty="0">
                <a:solidFill>
                  <a:srgbClr val="0070C0"/>
                </a:solidFill>
                <a:latin typeface="Arial" panose="020B0604020202020204" pitchFamily="34" charset="0"/>
                <a:ea typeface="KoPub돋움체 Bold" panose="00000800000000000000" pitchFamily="2" charset="-127"/>
                <a:cs typeface="Arial" panose="020B0604020202020204" pitchFamily="34" charset="0"/>
              </a:rPr>
              <a:t>ChatGPT uses &gt;30,000 GPUs</a:t>
            </a:r>
          </a:p>
          <a:p>
            <a:pPr marL="176213" indent="-176213" latinLnBrk="0">
              <a:lnSpc>
                <a:spcPct val="130000"/>
              </a:lnSpc>
              <a:buFont typeface="Wingdings" panose="05000000000000000000" pitchFamily="2" charset="2"/>
              <a:buChar char="l"/>
            </a:pP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6 round funding (total</a:t>
            </a:r>
            <a:r>
              <a:rPr lang="ko-KR" altLang="en-US"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 </a:t>
            </a: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$4.1B) May </a:t>
            </a:r>
            <a:r>
              <a:rPr lang="en-US" altLang="ko-KR" sz="105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2023</a:t>
            </a:r>
            <a:endParaRPr lang="ko-KR" altLang="en-US"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endParaRPr>
          </a:p>
        </p:txBody>
      </p:sp>
      <p:sp>
        <p:nvSpPr>
          <p:cNvPr id="30" name="TextBox 29">
            <a:extLst>
              <a:ext uri="{FF2B5EF4-FFF2-40B4-BE49-F238E27FC236}">
                <a16:creationId xmlns:a16="http://schemas.microsoft.com/office/drawing/2014/main" id="{D27C5405-FAAB-3FB2-7BF3-7B659EB9859F}"/>
              </a:ext>
            </a:extLst>
          </p:cNvPr>
          <p:cNvSpPr txBox="1"/>
          <p:nvPr/>
        </p:nvSpPr>
        <p:spPr>
          <a:xfrm>
            <a:off x="2354533" y="4450207"/>
            <a:ext cx="2592289" cy="547522"/>
          </a:xfrm>
          <a:prstGeom prst="rect">
            <a:avLst/>
          </a:prstGeom>
          <a:noFill/>
        </p:spPr>
        <p:txBody>
          <a:bodyPr wrap="square" rtlCol="0">
            <a:spAutoFit/>
          </a:bodyPr>
          <a:lstStyle/>
          <a:p>
            <a:pPr marL="176213" indent="-176213" latinLnBrk="0">
              <a:lnSpc>
                <a:spcPct val="130000"/>
              </a:lnSpc>
              <a:buFont typeface="Wingdings" panose="05000000000000000000" pitchFamily="2" charset="2"/>
              <a:buChar char="l"/>
            </a:pPr>
            <a:r>
              <a:rPr lang="en-US" altLang="ko-KR" sz="1200" dirty="0" err="1">
                <a:solidFill>
                  <a:srgbClr val="0070C0"/>
                </a:solidFill>
                <a:latin typeface="Arial" panose="020B0604020202020204" pitchFamily="34" charset="0"/>
                <a:ea typeface="KoPub돋움체 Bold" panose="00000800000000000000" pitchFamily="2" charset="-127"/>
                <a:cs typeface="Arial" panose="020B0604020202020204" pitchFamily="34" charset="0"/>
              </a:rPr>
              <a:t>Inte’s</a:t>
            </a:r>
            <a:r>
              <a:rPr lang="en-US" altLang="ko-KR" sz="1200" dirty="0">
                <a:solidFill>
                  <a:srgbClr val="0070C0"/>
                </a:solidFill>
                <a:latin typeface="Arial" panose="020B0604020202020204" pitchFamily="34" charset="0"/>
                <a:ea typeface="KoPub돋움체 Bold" panose="00000800000000000000" pitchFamily="2" charset="-127"/>
                <a:cs typeface="Arial" panose="020B0604020202020204" pitchFamily="34" charset="0"/>
              </a:rPr>
              <a:t> silicon photonics platform </a:t>
            </a:r>
            <a:r>
              <a:rPr lang="en-US" altLang="ko-KR"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rPr>
              <a:t>for high-performance computers</a:t>
            </a:r>
            <a:endParaRPr lang="ko-KR" altLang="en-US" sz="1200" dirty="0">
              <a:solidFill>
                <a:schemeClr val="tx1">
                  <a:lumMod val="65000"/>
                  <a:lumOff val="35000"/>
                </a:schemeClr>
              </a:solidFill>
              <a:latin typeface="Arial" panose="020B0604020202020204" pitchFamily="34" charset="0"/>
              <a:ea typeface="KoPub돋움체 Bold" panose="00000800000000000000" pitchFamily="2" charset="-127"/>
              <a:cs typeface="Arial" panose="020B0604020202020204" pitchFamily="34" charset="0"/>
            </a:endParaRPr>
          </a:p>
        </p:txBody>
      </p:sp>
      <p:sp>
        <p:nvSpPr>
          <p:cNvPr id="31" name="오른쪽 중괄호 30">
            <a:extLst>
              <a:ext uri="{FF2B5EF4-FFF2-40B4-BE49-F238E27FC236}">
                <a16:creationId xmlns:a16="http://schemas.microsoft.com/office/drawing/2014/main" id="{0D8C10F0-7602-43A3-F5F8-1337A4EC8C7F}"/>
              </a:ext>
            </a:extLst>
          </p:cNvPr>
          <p:cNvSpPr/>
          <p:nvPr/>
        </p:nvSpPr>
        <p:spPr>
          <a:xfrm>
            <a:off x="5226234" y="1137021"/>
            <a:ext cx="512791" cy="3810993"/>
          </a:xfrm>
          <a:prstGeom prst="rightBrace">
            <a:avLst>
              <a:gd name="adj1" fmla="val 8333"/>
              <a:gd name="adj2" fmla="val 4372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Arial" panose="020B0604020202020204" pitchFamily="34" charset="0"/>
              <a:cs typeface="Arial" panose="020B0604020202020204" pitchFamily="34" charset="0"/>
            </a:endParaRPr>
          </a:p>
        </p:txBody>
      </p:sp>
      <p:pic>
        <p:nvPicPr>
          <p:cNvPr id="32" name="그림 31">
            <a:extLst>
              <a:ext uri="{FF2B5EF4-FFF2-40B4-BE49-F238E27FC236}">
                <a16:creationId xmlns:a16="http://schemas.microsoft.com/office/drawing/2014/main" id="{8E152CEB-91FE-A2D9-1B45-85D2A740CD0B}"/>
              </a:ext>
            </a:extLst>
          </p:cNvPr>
          <p:cNvPicPr>
            <a:picLocks noChangeAspect="1"/>
          </p:cNvPicPr>
          <p:nvPr/>
        </p:nvPicPr>
        <p:blipFill>
          <a:blip r:embed="rId7"/>
          <a:stretch>
            <a:fillRect/>
          </a:stretch>
        </p:blipFill>
        <p:spPr>
          <a:xfrm>
            <a:off x="5986336" y="3396526"/>
            <a:ext cx="2777025" cy="1388513"/>
          </a:xfrm>
          <a:prstGeom prst="rect">
            <a:avLst/>
          </a:prstGeom>
        </p:spPr>
      </p:pic>
    </p:spTree>
    <p:extLst>
      <p:ext uri="{BB962C8B-B14F-4D97-AF65-F5344CB8AC3E}">
        <p14:creationId xmlns:p14="http://schemas.microsoft.com/office/powerpoint/2010/main" val="2786915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그룹 45">
            <a:extLst>
              <a:ext uri="{FF2B5EF4-FFF2-40B4-BE49-F238E27FC236}">
                <a16:creationId xmlns:a16="http://schemas.microsoft.com/office/drawing/2014/main" id="{621E5A2D-4769-14A3-B39A-9CD4565A2663}"/>
              </a:ext>
            </a:extLst>
          </p:cNvPr>
          <p:cNvGrpSpPr/>
          <p:nvPr/>
        </p:nvGrpSpPr>
        <p:grpSpPr>
          <a:xfrm>
            <a:off x="4713409" y="1126271"/>
            <a:ext cx="4272718" cy="3864679"/>
            <a:chOff x="4713409" y="1126271"/>
            <a:chExt cx="4272718" cy="3864679"/>
          </a:xfrm>
        </p:grpSpPr>
        <p:sp>
          <p:nvSpPr>
            <p:cNvPr id="20" name="사각형: 둥근 모서리 19">
              <a:extLst>
                <a:ext uri="{FF2B5EF4-FFF2-40B4-BE49-F238E27FC236}">
                  <a16:creationId xmlns:a16="http://schemas.microsoft.com/office/drawing/2014/main" id="{AF5E6406-39E8-7EBF-9E6D-40CA377C12A0}"/>
                </a:ext>
              </a:extLst>
            </p:cNvPr>
            <p:cNvSpPr/>
            <p:nvPr/>
          </p:nvSpPr>
          <p:spPr>
            <a:xfrm>
              <a:off x="4713409" y="1159457"/>
              <a:ext cx="4272718" cy="3831493"/>
            </a:xfrm>
            <a:prstGeom prst="roundRect">
              <a:avLst>
                <a:gd name="adj" fmla="val 1842"/>
              </a:avLst>
            </a:prstGeom>
            <a:solidFill>
              <a:srgbClr val="FFFFD9"/>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사각형: 둥근 모서리 23">
              <a:extLst>
                <a:ext uri="{FF2B5EF4-FFF2-40B4-BE49-F238E27FC236}">
                  <a16:creationId xmlns:a16="http://schemas.microsoft.com/office/drawing/2014/main" id="{DE01E83B-3EEC-6D13-BE34-3C015686B94B}"/>
                </a:ext>
              </a:extLst>
            </p:cNvPr>
            <p:cNvSpPr/>
            <p:nvPr/>
          </p:nvSpPr>
          <p:spPr>
            <a:xfrm>
              <a:off x="5806379" y="3190669"/>
              <a:ext cx="1971116" cy="737138"/>
            </a:xfrm>
            <a:prstGeom prst="roundRect">
              <a:avLst>
                <a:gd name="adj" fmla="val 514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오른쪽 화살표 8">
              <a:extLst>
                <a:ext uri="{FF2B5EF4-FFF2-40B4-BE49-F238E27FC236}">
                  <a16:creationId xmlns:a16="http://schemas.microsoft.com/office/drawing/2014/main" id="{46F57761-2745-9F74-7F10-514AD7C97477}"/>
                </a:ext>
              </a:extLst>
            </p:cNvPr>
            <p:cNvSpPr/>
            <p:nvPr/>
          </p:nvSpPr>
          <p:spPr>
            <a:xfrm rot="16200000">
              <a:off x="6668031" y="2763987"/>
              <a:ext cx="263896" cy="474829"/>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31" name="오른쪽 화살표 8">
              <a:extLst>
                <a:ext uri="{FF2B5EF4-FFF2-40B4-BE49-F238E27FC236}">
                  <a16:creationId xmlns:a16="http://schemas.microsoft.com/office/drawing/2014/main" id="{1174C5D0-5263-5B3E-64C8-A3293FC0F067}"/>
                </a:ext>
              </a:extLst>
            </p:cNvPr>
            <p:cNvSpPr/>
            <p:nvPr/>
          </p:nvSpPr>
          <p:spPr>
            <a:xfrm rot="16200000">
              <a:off x="6668031" y="3860987"/>
              <a:ext cx="263896" cy="474829"/>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21" name="사각형: 둥근 모서리 20">
              <a:extLst>
                <a:ext uri="{FF2B5EF4-FFF2-40B4-BE49-F238E27FC236}">
                  <a16:creationId xmlns:a16="http://schemas.microsoft.com/office/drawing/2014/main" id="{BD1C9D22-2948-ADDD-6C45-F6EF160DF256}"/>
                </a:ext>
              </a:extLst>
            </p:cNvPr>
            <p:cNvSpPr/>
            <p:nvPr/>
          </p:nvSpPr>
          <p:spPr>
            <a:xfrm>
              <a:off x="5090400" y="1936141"/>
              <a:ext cx="3585600" cy="894809"/>
            </a:xfrm>
            <a:prstGeom prst="roundRect">
              <a:avLst>
                <a:gd name="adj" fmla="val 514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 name="그림 11">
              <a:extLst>
                <a:ext uri="{FF2B5EF4-FFF2-40B4-BE49-F238E27FC236}">
                  <a16:creationId xmlns:a16="http://schemas.microsoft.com/office/drawing/2014/main" id="{B5F5556E-3EE7-1D29-9071-94F4244FD135}"/>
                </a:ext>
              </a:extLst>
            </p:cNvPr>
            <p:cNvPicPr>
              <a:picLocks noChangeAspect="1"/>
            </p:cNvPicPr>
            <p:nvPr/>
          </p:nvPicPr>
          <p:blipFill>
            <a:blip r:embed="rId3"/>
            <a:stretch>
              <a:fillRect/>
            </a:stretch>
          </p:blipFill>
          <p:spPr>
            <a:xfrm>
              <a:off x="6883076" y="2024950"/>
              <a:ext cx="1312161" cy="719018"/>
            </a:xfrm>
            <a:prstGeom prst="rect">
              <a:avLst/>
            </a:prstGeom>
          </p:spPr>
        </p:pic>
        <p:sp>
          <p:nvSpPr>
            <p:cNvPr id="27" name="TextBox 26">
              <a:extLst>
                <a:ext uri="{FF2B5EF4-FFF2-40B4-BE49-F238E27FC236}">
                  <a16:creationId xmlns:a16="http://schemas.microsoft.com/office/drawing/2014/main" id="{460EBF63-F1D8-6665-CB2A-669FD1C1D300}"/>
                </a:ext>
              </a:extLst>
            </p:cNvPr>
            <p:cNvSpPr txBox="1"/>
            <p:nvPr/>
          </p:nvSpPr>
          <p:spPr>
            <a:xfrm>
              <a:off x="4780117" y="1126271"/>
              <a:ext cx="4178742" cy="830997"/>
            </a:xfrm>
            <a:prstGeom prst="rect">
              <a:avLst/>
            </a:prstGeom>
            <a:noFill/>
          </p:spPr>
          <p:txBody>
            <a:bodyPr wrap="square">
              <a:spAutoFit/>
            </a:bodyPr>
            <a:lstStyle/>
            <a:p>
              <a:pPr rtl="0"/>
              <a:r>
                <a:rPr lang="en-US" altLang="ko-KR" sz="1600" i="0" u="none" strike="noStrike" kern="1200" baseline="0" dirty="0">
                  <a:solidFill>
                    <a:srgbClr val="000000"/>
                  </a:solidFill>
                  <a:latin typeface="Times New Roman" panose="02020603050405020304" pitchFamily="18" charset="0"/>
                  <a:ea typeface="맑은 고딕" panose="020B0503020000020004" pitchFamily="50" charset="-127"/>
                </a:rPr>
                <a:t>In photonic ICs, </a:t>
              </a:r>
              <a:r>
                <a:rPr lang="en-US" altLang="ko-KR" sz="1600" b="1" i="0" u="none" strike="noStrike" kern="1200" baseline="0" dirty="0">
                  <a:solidFill>
                    <a:srgbClr val="FF0000"/>
                  </a:solidFill>
                  <a:latin typeface="Times New Roman" panose="02020603050405020304" pitchFamily="18" charset="0"/>
                  <a:ea typeface="맑은 고딕" panose="020B0503020000020004" pitchFamily="50" charset="-127"/>
                </a:rPr>
                <a:t>optical isolator (diode) </a:t>
              </a:r>
              <a:r>
                <a:rPr lang="en-US" altLang="ko-KR" sz="1600" i="0" u="none" strike="noStrike" kern="1200" baseline="0" dirty="0">
                  <a:solidFill>
                    <a:srgbClr val="000000"/>
                  </a:solidFill>
                  <a:latin typeface="Times New Roman" panose="02020603050405020304" pitchFamily="18" charset="0"/>
                  <a:ea typeface="맑은 고딕" panose="020B0503020000020004" pitchFamily="50" charset="-127"/>
                </a:rPr>
                <a:t>is a basic element to build up </a:t>
              </a:r>
              <a:r>
                <a:rPr lang="en-US" altLang="ko-KR" sz="1600" b="1" i="0" u="none" strike="noStrike" kern="1200" baseline="0" dirty="0">
                  <a:solidFill>
                    <a:srgbClr val="000000"/>
                  </a:solidFill>
                  <a:latin typeface="Times New Roman" panose="02020603050405020304" pitchFamily="18" charset="0"/>
                  <a:ea typeface="맑은 고딕" panose="020B0503020000020004" pitchFamily="50" charset="-127"/>
                </a:rPr>
                <a:t>photonic interconnect circuits (PICs)</a:t>
              </a:r>
              <a:r>
                <a:rPr lang="en-US" altLang="ko-KR" sz="1600" b="1" dirty="0">
                  <a:ln>
                    <a:solidFill>
                      <a:schemeClr val="accent1">
                        <a:alpha val="0"/>
                      </a:schemeClr>
                    </a:solidFill>
                  </a:ln>
                  <a:solidFill>
                    <a:schemeClr val="tx1">
                      <a:lumMod val="65000"/>
                      <a:lumOff val="35000"/>
                    </a:schemeClr>
                  </a:solidFill>
                  <a:latin typeface="Arial" panose="020B0604020202020204" pitchFamily="34" charset="0"/>
                  <a:ea typeface="KoPub돋움체 Bold" pitchFamily="2" charset="-127"/>
                  <a:cs typeface="Arial" panose="020B0604020202020204" pitchFamily="34" charset="0"/>
                </a:rPr>
                <a:t>.</a:t>
              </a:r>
              <a:endParaRPr lang="ko-KR" altLang="en-US" sz="1600" dirty="0">
                <a:ln>
                  <a:solidFill>
                    <a:schemeClr val="accent1">
                      <a:alpha val="0"/>
                    </a:schemeClr>
                  </a:solidFill>
                </a:ln>
                <a:solidFill>
                  <a:schemeClr val="tx1">
                    <a:lumMod val="65000"/>
                    <a:lumOff val="35000"/>
                  </a:schemeClr>
                </a:solidFill>
                <a:latin typeface="Arial" panose="020B0604020202020204" pitchFamily="34" charset="0"/>
                <a:ea typeface="KoPub돋움체 Bold" pitchFamily="2" charset="-127"/>
                <a:cs typeface="Arial" panose="020B0604020202020204" pitchFamily="34" charset="0"/>
              </a:endParaRPr>
            </a:p>
          </p:txBody>
        </p:sp>
        <p:pic>
          <p:nvPicPr>
            <p:cNvPr id="33" name="그림 32">
              <a:extLst>
                <a:ext uri="{FF2B5EF4-FFF2-40B4-BE49-F238E27FC236}">
                  <a16:creationId xmlns:a16="http://schemas.microsoft.com/office/drawing/2014/main" id="{1D2049CA-8F47-DBFA-8115-3D1B371C0E16}"/>
                </a:ext>
              </a:extLst>
            </p:cNvPr>
            <p:cNvPicPr>
              <a:picLocks noChangeAspect="1"/>
            </p:cNvPicPr>
            <p:nvPr/>
          </p:nvPicPr>
          <p:blipFill>
            <a:blip r:embed="rId4"/>
            <a:stretch>
              <a:fillRect/>
            </a:stretch>
          </p:blipFill>
          <p:spPr>
            <a:xfrm>
              <a:off x="6244307" y="3225238"/>
              <a:ext cx="1312161" cy="626611"/>
            </a:xfrm>
            <a:prstGeom prst="rect">
              <a:avLst/>
            </a:prstGeom>
          </p:spPr>
        </p:pic>
        <p:pic>
          <p:nvPicPr>
            <p:cNvPr id="34" name="Picture 2" descr="Huawei Successfully Completed The Industry&amp;#39;s First Single-wave Ultra-1.6T  Ultra-high-speed Live Network Test - Research - News - Shenzhen SKY Optics  Technology Co.,Limited">
              <a:extLst>
                <a:ext uri="{FF2B5EF4-FFF2-40B4-BE49-F238E27FC236}">
                  <a16:creationId xmlns:a16="http://schemas.microsoft.com/office/drawing/2014/main" id="{FD837EE8-8235-1F1C-EE6C-3D80E36EF5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0745" y="1981750"/>
              <a:ext cx="1179974" cy="82598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직사각형 6"/>
          <p:cNvSpPr/>
          <p:nvPr/>
        </p:nvSpPr>
        <p:spPr>
          <a:xfrm>
            <a:off x="0" y="627750"/>
            <a:ext cx="9144000" cy="4495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anchor="ctr"/>
          <a:lstStyle/>
          <a:p>
            <a:pPr eaLnBrk="1" fontAlgn="auto" latinLnBrk="1" hangingPunct="1">
              <a:lnSpc>
                <a:spcPct val="130000"/>
              </a:lnSpc>
              <a:spcBef>
                <a:spcPts val="0"/>
              </a:spcBef>
              <a:spcAft>
                <a:spcPts val="0"/>
              </a:spcAft>
              <a:defRPr/>
            </a:pPr>
            <a:endParaRPr lang="ko-KR" altLang="en-US" sz="1500" dirty="0">
              <a:ln>
                <a:solidFill>
                  <a:schemeClr val="accent1">
                    <a:alpha val="0"/>
                  </a:schemeClr>
                </a:solidFill>
              </a:ln>
              <a:solidFill>
                <a:srgbClr val="CC0066"/>
              </a:solidFill>
              <a:latin typeface="KoPub돋움체 Bold" pitchFamily="2" charset="-127"/>
              <a:ea typeface="KoPub돋움체 Bold" pitchFamily="2" charset="-127"/>
            </a:endParaRPr>
          </a:p>
        </p:txBody>
      </p:sp>
      <p:sp>
        <p:nvSpPr>
          <p:cNvPr id="2" name="직사각형 1"/>
          <p:cNvSpPr/>
          <p:nvPr/>
        </p:nvSpPr>
        <p:spPr>
          <a:xfrm>
            <a:off x="300992" y="683628"/>
            <a:ext cx="7920558" cy="338554"/>
          </a:xfrm>
          <a:prstGeom prst="rect">
            <a:avLst/>
          </a:prstGeom>
        </p:spPr>
        <p:txBody>
          <a:bodyPr>
            <a:spAutoFit/>
          </a:bodyPr>
          <a:lstStyle/>
          <a:p>
            <a:pPr indent="-285750" eaLnBrk="1" fontAlgn="auto" latinLnBrk="1" hangingPunct="1">
              <a:spcBef>
                <a:spcPts val="0"/>
              </a:spcBef>
              <a:spcAft>
                <a:spcPts val="0"/>
              </a:spcAft>
              <a:buFont typeface="Wingdings" pitchFamily="2" charset="2"/>
              <a:buChar char="v"/>
              <a:defRPr/>
            </a:pPr>
            <a:r>
              <a:rPr lang="en-US" altLang="ko-KR" sz="1600" b="1" dirty="0">
                <a:ln>
                  <a:solidFill>
                    <a:schemeClr val="accent1">
                      <a:alpha val="0"/>
                    </a:schemeClr>
                  </a:solidFill>
                </a:ln>
                <a:solidFill>
                  <a:srgbClr val="0070C0"/>
                </a:solidFill>
                <a:latin typeface="Arial" panose="020B0604020202020204" pitchFamily="34" charset="0"/>
                <a:ea typeface="KoPub돋움체 Bold" pitchFamily="2" charset="-127"/>
                <a:cs typeface="Arial" panose="020B0604020202020204" pitchFamily="34" charset="0"/>
              </a:rPr>
              <a:t>Practically useful optical diode (optical isolator) chip needed</a:t>
            </a:r>
            <a:endParaRPr lang="ko-KR" altLang="en-US" sz="1600" b="1" dirty="0">
              <a:ln>
                <a:solidFill>
                  <a:schemeClr val="accent1">
                    <a:alpha val="0"/>
                  </a:schemeClr>
                </a:solidFill>
              </a:ln>
              <a:solidFill>
                <a:srgbClr val="0070C0"/>
              </a:solidFill>
              <a:latin typeface="Arial" panose="020B0604020202020204" pitchFamily="34" charset="0"/>
              <a:ea typeface="KoPub돋움체 Bold" pitchFamily="2" charset="-127"/>
              <a:cs typeface="Arial" panose="020B0604020202020204" pitchFamily="34" charset="0"/>
            </a:endParaRPr>
          </a:p>
        </p:txBody>
      </p:sp>
      <p:sp>
        <p:nvSpPr>
          <p:cNvPr id="3" name="슬라이드 번호 개체 틀 2"/>
          <p:cNvSpPr>
            <a:spLocks noGrp="1"/>
          </p:cNvSpPr>
          <p:nvPr>
            <p:ph type="sldNum" sz="quarter" idx="12"/>
          </p:nvPr>
        </p:nvSpPr>
        <p:spPr>
          <a:xfrm>
            <a:off x="8796905" y="4904550"/>
            <a:ext cx="297948" cy="216000"/>
          </a:xfrm>
        </p:spPr>
        <p:txBody>
          <a:bodyPr/>
          <a:lstStyle/>
          <a:p>
            <a:pPr>
              <a:defRPr/>
            </a:pPr>
            <a:fld id="{7F391977-49C2-4C0B-9DF3-2F12A1D14A92}" type="slidenum">
              <a:rPr lang="ko-KR" altLang="en-US" smtClean="0"/>
              <a:pPr>
                <a:defRPr/>
              </a:pPr>
              <a:t>3</a:t>
            </a:fld>
            <a:endParaRPr lang="ko-KR" altLang="en-US"/>
          </a:p>
        </p:txBody>
      </p:sp>
      <p:sp>
        <p:nvSpPr>
          <p:cNvPr id="23" name="TextBox 22">
            <a:extLst>
              <a:ext uri="{FF2B5EF4-FFF2-40B4-BE49-F238E27FC236}">
                <a16:creationId xmlns:a16="http://schemas.microsoft.com/office/drawing/2014/main" id="{15465FE0-B1BC-4E63-A571-86608BCF58F9}"/>
              </a:ext>
            </a:extLst>
          </p:cNvPr>
          <p:cNvSpPr txBox="1"/>
          <p:nvPr/>
        </p:nvSpPr>
        <p:spPr>
          <a:xfrm>
            <a:off x="322592" y="257731"/>
            <a:ext cx="3940694"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Problem - Why</a:t>
            </a:r>
            <a:r>
              <a:rPr lang="ko-KR" altLang="en-US"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 </a:t>
            </a: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optical diode?</a:t>
            </a:r>
            <a:endParaRPr lang="ko-KR" altLang="en-US"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endParaRPr>
          </a:p>
        </p:txBody>
      </p:sp>
      <p:grpSp>
        <p:nvGrpSpPr>
          <p:cNvPr id="42" name="그룹 41">
            <a:extLst>
              <a:ext uri="{FF2B5EF4-FFF2-40B4-BE49-F238E27FC236}">
                <a16:creationId xmlns:a16="http://schemas.microsoft.com/office/drawing/2014/main" id="{8958CFB8-F7B8-FE21-C1C1-EDA2274C2864}"/>
              </a:ext>
            </a:extLst>
          </p:cNvPr>
          <p:cNvGrpSpPr/>
          <p:nvPr/>
        </p:nvGrpSpPr>
        <p:grpSpPr>
          <a:xfrm>
            <a:off x="1636394" y="4256550"/>
            <a:ext cx="1421613" cy="692918"/>
            <a:chOff x="1636394" y="4256550"/>
            <a:chExt cx="1421613" cy="692918"/>
          </a:xfrm>
        </p:grpSpPr>
        <p:sp>
          <p:nvSpPr>
            <p:cNvPr id="18" name="사각형: 둥근 모서리 17">
              <a:extLst>
                <a:ext uri="{FF2B5EF4-FFF2-40B4-BE49-F238E27FC236}">
                  <a16:creationId xmlns:a16="http://schemas.microsoft.com/office/drawing/2014/main" id="{36EB58DC-56E6-FEB1-4008-232039C1D0C3}"/>
                </a:ext>
              </a:extLst>
            </p:cNvPr>
            <p:cNvSpPr/>
            <p:nvPr/>
          </p:nvSpPr>
          <p:spPr>
            <a:xfrm>
              <a:off x="1636394" y="4256550"/>
              <a:ext cx="1421613" cy="692918"/>
            </a:xfrm>
            <a:prstGeom prst="roundRect">
              <a:avLst>
                <a:gd name="adj" fmla="val 514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그림 12">
              <a:extLst>
                <a:ext uri="{FF2B5EF4-FFF2-40B4-BE49-F238E27FC236}">
                  <a16:creationId xmlns:a16="http://schemas.microsoft.com/office/drawing/2014/main" id="{39C555C6-DC35-EFDD-A7D0-8896B398D33A}"/>
                </a:ext>
              </a:extLst>
            </p:cNvPr>
            <p:cNvPicPr>
              <a:picLocks noChangeAspect="1"/>
            </p:cNvPicPr>
            <p:nvPr/>
          </p:nvPicPr>
          <p:blipFill>
            <a:blip r:embed="rId6"/>
            <a:stretch>
              <a:fillRect/>
            </a:stretch>
          </p:blipFill>
          <p:spPr>
            <a:xfrm>
              <a:off x="1926704" y="4295978"/>
              <a:ext cx="779084" cy="615898"/>
            </a:xfrm>
            <a:prstGeom prst="rect">
              <a:avLst/>
            </a:prstGeom>
            <a:noFill/>
            <a:ln w="38100">
              <a:noFill/>
            </a:ln>
          </p:spPr>
        </p:pic>
      </p:grpSp>
      <p:grpSp>
        <p:nvGrpSpPr>
          <p:cNvPr id="44" name="그룹 43">
            <a:extLst>
              <a:ext uri="{FF2B5EF4-FFF2-40B4-BE49-F238E27FC236}">
                <a16:creationId xmlns:a16="http://schemas.microsoft.com/office/drawing/2014/main" id="{211AF8EA-CB4B-1F2A-FC77-E7E0B63B8EB6}"/>
              </a:ext>
            </a:extLst>
          </p:cNvPr>
          <p:cNvGrpSpPr/>
          <p:nvPr/>
        </p:nvGrpSpPr>
        <p:grpSpPr>
          <a:xfrm>
            <a:off x="6097337" y="4260451"/>
            <a:ext cx="1421613" cy="692918"/>
            <a:chOff x="6097337" y="4260451"/>
            <a:chExt cx="1421613" cy="692918"/>
          </a:xfrm>
        </p:grpSpPr>
        <p:sp>
          <p:nvSpPr>
            <p:cNvPr id="22" name="사각형: 둥근 모서리 21">
              <a:extLst>
                <a:ext uri="{FF2B5EF4-FFF2-40B4-BE49-F238E27FC236}">
                  <a16:creationId xmlns:a16="http://schemas.microsoft.com/office/drawing/2014/main" id="{7DC1AEBB-099A-FFDB-AE0A-5498BA3770BF}"/>
                </a:ext>
              </a:extLst>
            </p:cNvPr>
            <p:cNvSpPr/>
            <p:nvPr/>
          </p:nvSpPr>
          <p:spPr>
            <a:xfrm>
              <a:off x="6097337" y="4260451"/>
              <a:ext cx="1421613" cy="692918"/>
            </a:xfrm>
            <a:prstGeom prst="roundRect">
              <a:avLst>
                <a:gd name="adj" fmla="val 514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2" name="그림 13">
              <a:extLst>
                <a:ext uri="{FF2B5EF4-FFF2-40B4-BE49-F238E27FC236}">
                  <a16:creationId xmlns:a16="http://schemas.microsoft.com/office/drawing/2014/main" id="{2EEDE3B5-B2CC-4DE1-B328-D90843F9606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2081" y="4448932"/>
              <a:ext cx="1274208" cy="3521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3" name="그룹 42">
            <a:extLst>
              <a:ext uri="{FF2B5EF4-FFF2-40B4-BE49-F238E27FC236}">
                <a16:creationId xmlns:a16="http://schemas.microsoft.com/office/drawing/2014/main" id="{B9BDCA0A-49CE-F128-B748-508EEC3A1936}"/>
              </a:ext>
            </a:extLst>
          </p:cNvPr>
          <p:cNvGrpSpPr/>
          <p:nvPr/>
        </p:nvGrpSpPr>
        <p:grpSpPr>
          <a:xfrm>
            <a:off x="195792" y="1168566"/>
            <a:ext cx="4363199" cy="3843984"/>
            <a:chOff x="195792" y="1168566"/>
            <a:chExt cx="4363199" cy="3843984"/>
          </a:xfrm>
        </p:grpSpPr>
        <p:sp>
          <p:nvSpPr>
            <p:cNvPr id="17" name="사각형: 둥근 모서리 16">
              <a:extLst>
                <a:ext uri="{FF2B5EF4-FFF2-40B4-BE49-F238E27FC236}">
                  <a16:creationId xmlns:a16="http://schemas.microsoft.com/office/drawing/2014/main" id="{E862E82E-E940-6DAA-2D04-D03FD33B8413}"/>
                </a:ext>
              </a:extLst>
            </p:cNvPr>
            <p:cNvSpPr/>
            <p:nvPr/>
          </p:nvSpPr>
          <p:spPr>
            <a:xfrm>
              <a:off x="1353600" y="3090150"/>
              <a:ext cx="1987200" cy="833756"/>
            </a:xfrm>
            <a:prstGeom prst="roundRect">
              <a:avLst>
                <a:gd name="adj" fmla="val 514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사각형: 둥근 모서리 15">
              <a:extLst>
                <a:ext uri="{FF2B5EF4-FFF2-40B4-BE49-F238E27FC236}">
                  <a16:creationId xmlns:a16="http://schemas.microsoft.com/office/drawing/2014/main" id="{99B1A8A6-9B28-BD21-87AD-8B16E24C32EE}"/>
                </a:ext>
              </a:extLst>
            </p:cNvPr>
            <p:cNvSpPr/>
            <p:nvPr/>
          </p:nvSpPr>
          <p:spPr>
            <a:xfrm>
              <a:off x="554400" y="1750950"/>
              <a:ext cx="3585600" cy="1025848"/>
            </a:xfrm>
            <a:prstGeom prst="roundRect">
              <a:avLst>
                <a:gd name="adj" fmla="val 514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a:extLst>
                <a:ext uri="{FF2B5EF4-FFF2-40B4-BE49-F238E27FC236}">
                  <a16:creationId xmlns:a16="http://schemas.microsoft.com/office/drawing/2014/main" id="{F0A872D7-077A-6A37-D1FE-A572EB2EF89E}"/>
                </a:ext>
              </a:extLst>
            </p:cNvPr>
            <p:cNvPicPr>
              <a:picLocks noChangeAspect="1"/>
            </p:cNvPicPr>
            <p:nvPr/>
          </p:nvPicPr>
          <p:blipFill>
            <a:blip r:embed="rId8"/>
            <a:stretch>
              <a:fillRect/>
            </a:stretch>
          </p:blipFill>
          <p:spPr>
            <a:xfrm>
              <a:off x="1508018" y="3235525"/>
              <a:ext cx="619962" cy="576608"/>
            </a:xfrm>
            <a:prstGeom prst="rect">
              <a:avLst/>
            </a:prstGeom>
          </p:spPr>
        </p:pic>
        <p:sp>
          <p:nvSpPr>
            <p:cNvPr id="9" name="TextBox 8">
              <a:extLst>
                <a:ext uri="{FF2B5EF4-FFF2-40B4-BE49-F238E27FC236}">
                  <a16:creationId xmlns:a16="http://schemas.microsoft.com/office/drawing/2014/main" id="{055318D4-5AFD-D80F-341D-D64EB18A28F9}"/>
                </a:ext>
              </a:extLst>
            </p:cNvPr>
            <p:cNvSpPr txBox="1"/>
            <p:nvPr/>
          </p:nvSpPr>
          <p:spPr>
            <a:xfrm>
              <a:off x="195792" y="1168566"/>
              <a:ext cx="4363199" cy="584775"/>
            </a:xfrm>
            <a:prstGeom prst="rect">
              <a:avLst/>
            </a:prstGeom>
            <a:noFill/>
          </p:spPr>
          <p:txBody>
            <a:bodyPr wrap="square">
              <a:spAutoFit/>
            </a:bodyPr>
            <a:lstStyle/>
            <a:p>
              <a:pPr rtl="0"/>
              <a:r>
                <a:rPr lang="en-US" altLang="ko-KR" sz="1600" b="0" i="0" u="none" strike="noStrike" kern="1200" baseline="0" dirty="0">
                  <a:solidFill>
                    <a:srgbClr val="000000"/>
                  </a:solidFill>
                  <a:latin typeface="Times New Roman" panose="02020603050405020304" pitchFamily="18" charset="0"/>
                  <a:ea typeface="맑은 고딕" panose="020B0503020000020004" pitchFamily="50" charset="-127"/>
                </a:rPr>
                <a:t>In electronics, </a:t>
              </a:r>
              <a:r>
                <a:rPr lang="en-US" altLang="ko-KR" sz="1600" b="1" i="0" u="none" strike="noStrike" kern="1200" baseline="0" dirty="0">
                  <a:solidFill>
                    <a:srgbClr val="0070C0"/>
                  </a:solidFill>
                  <a:latin typeface="Times New Roman" panose="02020603050405020304" pitchFamily="18" charset="0"/>
                  <a:ea typeface="맑은 고딕" panose="020B0503020000020004" pitchFamily="50" charset="-127"/>
                </a:rPr>
                <a:t>electrical diode </a:t>
              </a:r>
              <a:r>
                <a:rPr lang="en-US" altLang="ko-KR" sz="1600" b="0" i="0" u="none" strike="noStrike" kern="1200" baseline="0" dirty="0">
                  <a:solidFill>
                    <a:srgbClr val="000000"/>
                  </a:solidFill>
                  <a:latin typeface="Times New Roman" panose="02020603050405020304" pitchFamily="18" charset="0"/>
                  <a:ea typeface="맑은 고딕" panose="020B0503020000020004" pitchFamily="50" charset="-127"/>
                </a:rPr>
                <a:t>is a </a:t>
              </a:r>
              <a:r>
                <a:rPr lang="en-US" altLang="ko-KR" sz="1600" b="1" i="0" u="none" strike="noStrike" kern="1200" baseline="0" dirty="0">
                  <a:solidFill>
                    <a:srgbClr val="000000"/>
                  </a:solidFill>
                  <a:latin typeface="Times New Roman" panose="02020603050405020304" pitchFamily="18" charset="0"/>
                  <a:ea typeface="맑은 고딕" panose="020B0503020000020004" pitchFamily="50" charset="-127"/>
                </a:rPr>
                <a:t>basic element</a:t>
              </a:r>
              <a:r>
                <a:rPr lang="en-US" altLang="ko-KR" sz="1600" b="0" i="0" u="none" strike="noStrike" kern="1200" baseline="0" dirty="0">
                  <a:solidFill>
                    <a:srgbClr val="000000"/>
                  </a:solidFill>
                  <a:latin typeface="Times New Roman" panose="02020603050405020304" pitchFamily="18" charset="0"/>
                  <a:ea typeface="맑은 고딕" panose="020B0503020000020004" pitchFamily="50" charset="-127"/>
                </a:rPr>
                <a:t> to build up signal processing circuits</a:t>
              </a:r>
              <a:endParaRPr lang="ko-KR" altLang="en-US" sz="1600" b="0" i="0" u="none" strike="noStrike" kern="1200" baseline="0" dirty="0">
                <a:solidFill>
                  <a:srgbClr val="000000"/>
                </a:solidFill>
                <a:latin typeface="Times New Roman" panose="02020603050405020304" pitchFamily="18" charset="0"/>
                <a:ea typeface="맑은 고딕" panose="020B0503020000020004" pitchFamily="50" charset="-127"/>
              </a:endParaRPr>
            </a:p>
          </p:txBody>
        </p:sp>
        <p:sp>
          <p:nvSpPr>
            <p:cNvPr id="10" name="오른쪽 화살표 8">
              <a:extLst>
                <a:ext uri="{FF2B5EF4-FFF2-40B4-BE49-F238E27FC236}">
                  <a16:creationId xmlns:a16="http://schemas.microsoft.com/office/drawing/2014/main" id="{25221795-A976-BA74-2F77-10FE8A9B9ABD}"/>
                </a:ext>
              </a:extLst>
            </p:cNvPr>
            <p:cNvSpPr/>
            <p:nvPr/>
          </p:nvSpPr>
          <p:spPr>
            <a:xfrm rot="16200000">
              <a:off x="2215252" y="2702801"/>
              <a:ext cx="263896" cy="474829"/>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3D25A3FE-EDB1-B4C4-BBE8-D18F995D06FC}"/>
                </a:ext>
              </a:extLst>
            </p:cNvPr>
            <p:cNvPicPr>
              <a:picLocks noChangeAspect="1"/>
            </p:cNvPicPr>
            <p:nvPr/>
          </p:nvPicPr>
          <p:blipFill>
            <a:blip r:embed="rId9"/>
            <a:stretch>
              <a:fillRect/>
            </a:stretch>
          </p:blipFill>
          <p:spPr>
            <a:xfrm>
              <a:off x="2390399" y="3158609"/>
              <a:ext cx="673883" cy="701440"/>
            </a:xfrm>
            <a:prstGeom prst="rect">
              <a:avLst/>
            </a:prstGeom>
          </p:spPr>
        </p:pic>
        <p:pic>
          <p:nvPicPr>
            <p:cNvPr id="15" name="Picture 4" descr="Circuit of the Marx generator based on avalanche transistors. | Download  Scientific Diagram">
              <a:extLst>
                <a:ext uri="{FF2B5EF4-FFF2-40B4-BE49-F238E27FC236}">
                  <a16:creationId xmlns:a16="http://schemas.microsoft.com/office/drawing/2014/main" id="{7FED47B8-4896-89A6-E0FC-5870072BB1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68581" y="1875758"/>
              <a:ext cx="1378852" cy="8256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What Is a Silicon Integrated Circuit? (with pictures)">
              <a:extLst>
                <a:ext uri="{FF2B5EF4-FFF2-40B4-BE49-F238E27FC236}">
                  <a16:creationId xmlns:a16="http://schemas.microsoft.com/office/drawing/2014/main" id="{15210473-F6B4-1140-7756-FCACAB6EF4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592" y="1804548"/>
              <a:ext cx="1378852" cy="894524"/>
            </a:xfrm>
            <a:prstGeom prst="rect">
              <a:avLst/>
            </a:prstGeom>
            <a:noFill/>
            <a:extLst>
              <a:ext uri="{909E8E84-426E-40DD-AFC4-6F175D3DCCD1}">
                <a14:hiddenFill xmlns:a14="http://schemas.microsoft.com/office/drawing/2010/main">
                  <a:solidFill>
                    <a:srgbClr val="FFFFFF"/>
                  </a:solidFill>
                </a14:hiddenFill>
              </a:ext>
            </a:extLst>
          </p:spPr>
        </p:pic>
        <p:sp>
          <p:nvSpPr>
            <p:cNvPr id="6" name="사각형: 둥근 모서리 5">
              <a:extLst>
                <a:ext uri="{FF2B5EF4-FFF2-40B4-BE49-F238E27FC236}">
                  <a16:creationId xmlns:a16="http://schemas.microsoft.com/office/drawing/2014/main" id="{D6FC0076-6443-DDBA-76F5-92CD21197324}"/>
                </a:ext>
              </a:extLst>
            </p:cNvPr>
            <p:cNvSpPr/>
            <p:nvPr/>
          </p:nvSpPr>
          <p:spPr>
            <a:xfrm>
              <a:off x="208801" y="1181057"/>
              <a:ext cx="4272718" cy="3831493"/>
            </a:xfrm>
            <a:prstGeom prst="roundRect">
              <a:avLst>
                <a:gd name="adj" fmla="val 1842"/>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오른쪽 화살표 8">
              <a:extLst>
                <a:ext uri="{FF2B5EF4-FFF2-40B4-BE49-F238E27FC236}">
                  <a16:creationId xmlns:a16="http://schemas.microsoft.com/office/drawing/2014/main" id="{1B789143-ADD6-D068-C3B4-CDB0AB3B2596}"/>
                </a:ext>
              </a:extLst>
            </p:cNvPr>
            <p:cNvSpPr/>
            <p:nvPr/>
          </p:nvSpPr>
          <p:spPr>
            <a:xfrm rot="16200000">
              <a:off x="2215252" y="3857086"/>
              <a:ext cx="263896" cy="474829"/>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pic>
        <p:nvPicPr>
          <p:cNvPr id="4" name="그림 3">
            <a:extLst>
              <a:ext uri="{FF2B5EF4-FFF2-40B4-BE49-F238E27FC236}">
                <a16:creationId xmlns:a16="http://schemas.microsoft.com/office/drawing/2014/main" id="{CE4BF1F6-EDCA-0C6C-832A-49BC0FE7249B}"/>
              </a:ext>
            </a:extLst>
          </p:cNvPr>
          <p:cNvPicPr>
            <a:picLocks noChangeAspect="1"/>
          </p:cNvPicPr>
          <p:nvPr/>
        </p:nvPicPr>
        <p:blipFill>
          <a:blip r:embed="rId12"/>
          <a:stretch>
            <a:fillRect/>
          </a:stretch>
        </p:blipFill>
        <p:spPr>
          <a:xfrm>
            <a:off x="7560320" y="4540689"/>
            <a:ext cx="1288480" cy="277461"/>
          </a:xfrm>
          <a:prstGeom prst="rect">
            <a:avLst/>
          </a:prstGeom>
        </p:spPr>
      </p:pic>
    </p:spTree>
    <p:extLst>
      <p:ext uri="{BB962C8B-B14F-4D97-AF65-F5344CB8AC3E}">
        <p14:creationId xmlns:p14="http://schemas.microsoft.com/office/powerpoint/2010/main" val="63521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20" fill="hold">
                                          <p:stCondLst>
                                            <p:cond delay="0"/>
                                          </p:stCondLst>
                                        </p:cTn>
                                        <p:tgtEl>
                                          <p:spTgt spid="42"/>
                                        </p:tgtEl>
                                        <p:attrNameLst>
                                          <p:attrName>r</p:attrName>
                                        </p:attrNameLst>
                                      </p:cBhvr>
                                    </p:animRot>
                                    <p:animRot by="-240000">
                                      <p:cBhvr>
                                        <p:cTn id="7" dur="40" fill="hold">
                                          <p:stCondLst>
                                            <p:cond delay="40"/>
                                          </p:stCondLst>
                                        </p:cTn>
                                        <p:tgtEl>
                                          <p:spTgt spid="42"/>
                                        </p:tgtEl>
                                        <p:attrNameLst>
                                          <p:attrName>r</p:attrName>
                                        </p:attrNameLst>
                                      </p:cBhvr>
                                    </p:animRot>
                                    <p:animRot by="240000">
                                      <p:cBhvr>
                                        <p:cTn id="8" dur="40" fill="hold">
                                          <p:stCondLst>
                                            <p:cond delay="80"/>
                                          </p:stCondLst>
                                        </p:cTn>
                                        <p:tgtEl>
                                          <p:spTgt spid="42"/>
                                        </p:tgtEl>
                                        <p:attrNameLst>
                                          <p:attrName>r</p:attrName>
                                        </p:attrNameLst>
                                      </p:cBhvr>
                                    </p:animRot>
                                    <p:animRot by="-240000">
                                      <p:cBhvr>
                                        <p:cTn id="9" dur="40" fill="hold">
                                          <p:stCondLst>
                                            <p:cond delay="120"/>
                                          </p:stCondLst>
                                        </p:cTn>
                                        <p:tgtEl>
                                          <p:spTgt spid="42"/>
                                        </p:tgtEl>
                                        <p:attrNameLst>
                                          <p:attrName>r</p:attrName>
                                        </p:attrNameLst>
                                      </p:cBhvr>
                                    </p:animRot>
                                    <p:animRot by="120000">
                                      <p:cBhvr>
                                        <p:cTn id="10" dur="40" fill="hold">
                                          <p:stCondLst>
                                            <p:cond delay="160"/>
                                          </p:stCondLst>
                                        </p:cTn>
                                        <p:tgtEl>
                                          <p:spTgt spid="42"/>
                                        </p:tgtEl>
                                        <p:attrNameLst>
                                          <p:attrName>r</p:attrName>
                                        </p:attrNameLst>
                                      </p:cBhvr>
                                    </p:animRot>
                                  </p:childTnLst>
                                </p:cTn>
                              </p:par>
                              <p:par>
                                <p:cTn id="11" presetID="32" presetClass="emph" presetSubtype="0" repeatCount="3000" fill="hold" nodeType="withEffect">
                                  <p:stCondLst>
                                    <p:cond delay="0"/>
                                  </p:stCondLst>
                                  <p:childTnLst>
                                    <p:animRot by="120000">
                                      <p:cBhvr>
                                        <p:cTn id="12" dur="200" fill="hold">
                                          <p:stCondLst>
                                            <p:cond delay="0"/>
                                          </p:stCondLst>
                                        </p:cTn>
                                        <p:tgtEl>
                                          <p:spTgt spid="43"/>
                                        </p:tgtEl>
                                        <p:attrNameLst>
                                          <p:attrName>r</p:attrName>
                                        </p:attrNameLst>
                                      </p:cBhvr>
                                    </p:animRot>
                                    <p:animRot by="-240000">
                                      <p:cBhvr>
                                        <p:cTn id="13" dur="400" fill="hold">
                                          <p:stCondLst>
                                            <p:cond delay="400"/>
                                          </p:stCondLst>
                                        </p:cTn>
                                        <p:tgtEl>
                                          <p:spTgt spid="43"/>
                                        </p:tgtEl>
                                        <p:attrNameLst>
                                          <p:attrName>r</p:attrName>
                                        </p:attrNameLst>
                                      </p:cBhvr>
                                    </p:animRot>
                                    <p:animRot by="240000">
                                      <p:cBhvr>
                                        <p:cTn id="14" dur="400" fill="hold">
                                          <p:stCondLst>
                                            <p:cond delay="800"/>
                                          </p:stCondLst>
                                        </p:cTn>
                                        <p:tgtEl>
                                          <p:spTgt spid="43"/>
                                        </p:tgtEl>
                                        <p:attrNameLst>
                                          <p:attrName>r</p:attrName>
                                        </p:attrNameLst>
                                      </p:cBhvr>
                                    </p:animRot>
                                    <p:animRot by="-240000">
                                      <p:cBhvr>
                                        <p:cTn id="15" dur="400" fill="hold">
                                          <p:stCondLst>
                                            <p:cond delay="1200"/>
                                          </p:stCondLst>
                                        </p:cTn>
                                        <p:tgtEl>
                                          <p:spTgt spid="43"/>
                                        </p:tgtEl>
                                        <p:attrNameLst>
                                          <p:attrName>r</p:attrName>
                                        </p:attrNameLst>
                                      </p:cBhvr>
                                    </p:animRot>
                                    <p:animRot by="120000">
                                      <p:cBhvr>
                                        <p:cTn id="16" dur="400" fill="hold">
                                          <p:stCondLst>
                                            <p:cond delay="1600"/>
                                          </p:stCondLst>
                                        </p:cTn>
                                        <p:tgtEl>
                                          <p:spTgt spid="43"/>
                                        </p:tgtEl>
                                        <p:attrNameLst>
                                          <p:attrName>r</p:attrName>
                                        </p:attrNameLst>
                                      </p:cBhvr>
                                    </p:animRot>
                                  </p:childTnLst>
                                </p:cTn>
                              </p:par>
                            </p:childTnLst>
                          </p:cTn>
                        </p:par>
                        <p:par>
                          <p:cTn id="17" fill="hold">
                            <p:stCondLst>
                              <p:cond delay="6000"/>
                            </p:stCondLst>
                            <p:childTnLst>
                              <p:par>
                                <p:cTn id="18" presetID="32" presetClass="emph" presetSubtype="0" repeatCount="10000" fill="hold" nodeType="afterEffect">
                                  <p:stCondLst>
                                    <p:cond delay="0"/>
                                  </p:stCondLst>
                                  <p:childTnLst>
                                    <p:animRot by="120000">
                                      <p:cBhvr>
                                        <p:cTn id="19" dur="50" fill="hold">
                                          <p:stCondLst>
                                            <p:cond delay="0"/>
                                          </p:stCondLst>
                                        </p:cTn>
                                        <p:tgtEl>
                                          <p:spTgt spid="44"/>
                                        </p:tgtEl>
                                        <p:attrNameLst>
                                          <p:attrName>r</p:attrName>
                                        </p:attrNameLst>
                                      </p:cBhvr>
                                    </p:animRot>
                                    <p:animRot by="-240000">
                                      <p:cBhvr>
                                        <p:cTn id="20" dur="100" fill="hold">
                                          <p:stCondLst>
                                            <p:cond delay="100"/>
                                          </p:stCondLst>
                                        </p:cTn>
                                        <p:tgtEl>
                                          <p:spTgt spid="44"/>
                                        </p:tgtEl>
                                        <p:attrNameLst>
                                          <p:attrName>r</p:attrName>
                                        </p:attrNameLst>
                                      </p:cBhvr>
                                    </p:animRot>
                                    <p:animRot by="240000">
                                      <p:cBhvr>
                                        <p:cTn id="21" dur="100" fill="hold">
                                          <p:stCondLst>
                                            <p:cond delay="200"/>
                                          </p:stCondLst>
                                        </p:cTn>
                                        <p:tgtEl>
                                          <p:spTgt spid="44"/>
                                        </p:tgtEl>
                                        <p:attrNameLst>
                                          <p:attrName>r</p:attrName>
                                        </p:attrNameLst>
                                      </p:cBhvr>
                                    </p:animRot>
                                    <p:animRot by="-240000">
                                      <p:cBhvr>
                                        <p:cTn id="22" dur="100" fill="hold">
                                          <p:stCondLst>
                                            <p:cond delay="300"/>
                                          </p:stCondLst>
                                        </p:cTn>
                                        <p:tgtEl>
                                          <p:spTgt spid="44"/>
                                        </p:tgtEl>
                                        <p:attrNameLst>
                                          <p:attrName>r</p:attrName>
                                        </p:attrNameLst>
                                      </p:cBhvr>
                                    </p:animRot>
                                    <p:animRot by="120000">
                                      <p:cBhvr>
                                        <p:cTn id="23" dur="100" fill="hold">
                                          <p:stCondLst>
                                            <p:cond delay="400"/>
                                          </p:stCondLst>
                                        </p:cTn>
                                        <p:tgtEl>
                                          <p:spTgt spid="44"/>
                                        </p:tgtEl>
                                        <p:attrNameLst>
                                          <p:attrName>r</p:attrName>
                                        </p:attrNameLst>
                                      </p:cBhvr>
                                    </p:animRot>
                                  </p:childTnLst>
                                </p:cTn>
                              </p:par>
                              <p:par>
                                <p:cTn id="24" presetID="32" presetClass="emph" presetSubtype="0" repeatCount="3000" fill="hold" nodeType="withEffect">
                                  <p:stCondLst>
                                    <p:cond delay="0"/>
                                  </p:stCondLst>
                                  <p:childTnLst>
                                    <p:animRot by="120000">
                                      <p:cBhvr>
                                        <p:cTn id="25" dur="200" fill="hold">
                                          <p:stCondLst>
                                            <p:cond delay="0"/>
                                          </p:stCondLst>
                                        </p:cTn>
                                        <p:tgtEl>
                                          <p:spTgt spid="46"/>
                                        </p:tgtEl>
                                        <p:attrNameLst>
                                          <p:attrName>r</p:attrName>
                                        </p:attrNameLst>
                                      </p:cBhvr>
                                    </p:animRot>
                                    <p:animRot by="-240000">
                                      <p:cBhvr>
                                        <p:cTn id="26" dur="400" fill="hold">
                                          <p:stCondLst>
                                            <p:cond delay="400"/>
                                          </p:stCondLst>
                                        </p:cTn>
                                        <p:tgtEl>
                                          <p:spTgt spid="46"/>
                                        </p:tgtEl>
                                        <p:attrNameLst>
                                          <p:attrName>r</p:attrName>
                                        </p:attrNameLst>
                                      </p:cBhvr>
                                    </p:animRot>
                                    <p:animRot by="240000">
                                      <p:cBhvr>
                                        <p:cTn id="27" dur="400" fill="hold">
                                          <p:stCondLst>
                                            <p:cond delay="800"/>
                                          </p:stCondLst>
                                        </p:cTn>
                                        <p:tgtEl>
                                          <p:spTgt spid="46"/>
                                        </p:tgtEl>
                                        <p:attrNameLst>
                                          <p:attrName>r</p:attrName>
                                        </p:attrNameLst>
                                      </p:cBhvr>
                                    </p:animRot>
                                    <p:animRot by="-240000">
                                      <p:cBhvr>
                                        <p:cTn id="28" dur="400" fill="hold">
                                          <p:stCondLst>
                                            <p:cond delay="1200"/>
                                          </p:stCondLst>
                                        </p:cTn>
                                        <p:tgtEl>
                                          <p:spTgt spid="46"/>
                                        </p:tgtEl>
                                        <p:attrNameLst>
                                          <p:attrName>r</p:attrName>
                                        </p:attrNameLst>
                                      </p:cBhvr>
                                    </p:animRot>
                                    <p:animRot by="120000">
                                      <p:cBhvr>
                                        <p:cTn id="29" dur="400" fill="hold">
                                          <p:stCondLst>
                                            <p:cond delay="160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0" y="800550"/>
            <a:ext cx="9144000" cy="69835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anchor="ctr"/>
          <a:lstStyle/>
          <a:p>
            <a:pPr eaLnBrk="1" fontAlgn="auto" latinLnBrk="1" hangingPunct="1">
              <a:lnSpc>
                <a:spcPct val="130000"/>
              </a:lnSpc>
              <a:spcBef>
                <a:spcPts val="0"/>
              </a:spcBef>
              <a:spcAft>
                <a:spcPts val="0"/>
              </a:spcAft>
              <a:defRPr/>
            </a:pPr>
            <a:endParaRPr lang="ko-KR" altLang="en-US" sz="150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endParaRPr>
          </a:p>
        </p:txBody>
      </p:sp>
      <p:sp>
        <p:nvSpPr>
          <p:cNvPr id="4" name="TextBox 3"/>
          <p:cNvSpPr txBox="1"/>
          <p:nvPr/>
        </p:nvSpPr>
        <p:spPr>
          <a:xfrm>
            <a:off x="322592" y="257731"/>
            <a:ext cx="1227131"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Problem</a:t>
            </a:r>
            <a:endParaRPr lang="ko-KR" altLang="en-US"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endParaRPr>
          </a:p>
        </p:txBody>
      </p:sp>
      <p:sp>
        <p:nvSpPr>
          <p:cNvPr id="2" name="직사각형 1"/>
          <p:cNvSpPr/>
          <p:nvPr/>
        </p:nvSpPr>
        <p:spPr>
          <a:xfrm>
            <a:off x="322592" y="827674"/>
            <a:ext cx="7920558" cy="646331"/>
          </a:xfrm>
          <a:prstGeom prst="rect">
            <a:avLst/>
          </a:prstGeom>
        </p:spPr>
        <p:txBody>
          <a:bodyPr>
            <a:spAutoFit/>
          </a:bodyPr>
          <a:lstStyle/>
          <a:p>
            <a:pPr indent="-285750" eaLnBrk="1" fontAlgn="auto" latinLnBrk="1" hangingPunct="1">
              <a:lnSpc>
                <a:spcPct val="120000"/>
              </a:lnSpc>
              <a:spcBef>
                <a:spcPts val="0"/>
              </a:spcBef>
              <a:spcAft>
                <a:spcPts val="0"/>
              </a:spcAft>
              <a:buFont typeface="Wingdings" pitchFamily="2" charset="2"/>
              <a:buChar char="v"/>
              <a:defRPr/>
            </a:pPr>
            <a:r>
              <a:rPr lang="en-US" altLang="ko-KR" sz="150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No commercially available optical diode (optical isolator) chips</a:t>
            </a:r>
          </a:p>
          <a:p>
            <a:pPr eaLnBrk="1" fontAlgn="auto" latinLnBrk="1" hangingPunct="1">
              <a:lnSpc>
                <a:spcPct val="120000"/>
              </a:lnSpc>
              <a:spcBef>
                <a:spcPts val="0"/>
              </a:spcBef>
              <a:spcAft>
                <a:spcPts val="0"/>
              </a:spcAft>
              <a:defRPr/>
            </a:pPr>
            <a:r>
              <a:rPr lang="en-US" altLang="ko-KR" sz="1500"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      - a key device for photonic integrated circuits based on silicon photonics -</a:t>
            </a:r>
            <a:endParaRPr lang="ko-KR" altLang="en-US" sz="1500"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endParaRPr>
          </a:p>
        </p:txBody>
      </p:sp>
      <p:sp>
        <p:nvSpPr>
          <p:cNvPr id="9" name="TextBox 8"/>
          <p:cNvSpPr txBox="1"/>
          <p:nvPr/>
        </p:nvSpPr>
        <p:spPr>
          <a:xfrm>
            <a:off x="368527" y="1591983"/>
            <a:ext cx="3836307" cy="1183401"/>
          </a:xfrm>
          <a:prstGeom prst="rect">
            <a:avLst/>
          </a:prstGeom>
          <a:noFill/>
        </p:spPr>
        <p:txBody>
          <a:bodyPr wrap="none">
            <a:spAutoFit/>
          </a:bodyPr>
          <a:lstStyle/>
          <a:p>
            <a:pPr marL="177800" indent="-177800" eaLnBrk="1" fontAlgn="auto" latinLnBrk="1" hangingPunct="1">
              <a:lnSpc>
                <a:spcPct val="105000"/>
              </a:lnSpc>
              <a:spcBef>
                <a:spcPts val="300"/>
              </a:spcBef>
              <a:spcAft>
                <a:spcPts val="0"/>
              </a:spcAft>
              <a:buFont typeface="Arial" panose="020B0604020202020204" pitchFamily="34" charset="0"/>
              <a:buChar char="•"/>
              <a:defRPr/>
            </a:pPr>
            <a:r>
              <a:rPr lang="en-US" altLang="ko-KR" sz="1400" dirty="0">
                <a:ln>
                  <a:solidFill>
                    <a:schemeClr val="accent1">
                      <a:alpha val="0"/>
                    </a:schemeClr>
                  </a:solidFill>
                </a:ln>
                <a:solidFill>
                  <a:schemeClr val="tx1">
                    <a:lumMod val="65000"/>
                    <a:lumOff val="35000"/>
                  </a:schemeClr>
                </a:solidFill>
                <a:latin typeface="Arial" panose="020B0604020202020204" pitchFamily="34" charset="0"/>
                <a:ea typeface="KoPub돋움체 Bold" pitchFamily="2" charset="-127"/>
                <a:cs typeface="Arial" panose="020B0604020202020204" pitchFamily="34" charset="0"/>
              </a:rPr>
              <a:t>(Present) </a:t>
            </a:r>
            <a:r>
              <a:rPr lang="en-US" altLang="ko-KR" sz="1600"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bulk-type optical diodes</a:t>
            </a:r>
          </a:p>
          <a:p>
            <a:pPr eaLnBrk="1" fontAlgn="auto" latinLnBrk="1" hangingPunct="1">
              <a:lnSpc>
                <a:spcPct val="105000"/>
              </a:lnSpc>
              <a:spcBef>
                <a:spcPts val="600"/>
              </a:spcBef>
              <a:spcAft>
                <a:spcPts val="0"/>
              </a:spcAft>
              <a:defRPr/>
            </a:pPr>
            <a:r>
              <a:rPr lang="en-US" altLang="ko-KR" sz="1400" dirty="0">
                <a:ln>
                  <a:solidFill>
                    <a:schemeClr val="accent1">
                      <a:alpha val="0"/>
                    </a:schemeClr>
                  </a:solidFill>
                </a:ln>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rPr>
              <a:t>     - unsuitable for integration </a:t>
            </a:r>
          </a:p>
          <a:p>
            <a:pPr eaLnBrk="1" fontAlgn="auto" latinLnBrk="1" hangingPunct="1">
              <a:lnSpc>
                <a:spcPct val="105000"/>
              </a:lnSpc>
              <a:spcBef>
                <a:spcPts val="300"/>
              </a:spcBef>
              <a:spcAft>
                <a:spcPts val="0"/>
              </a:spcAft>
              <a:defRPr/>
            </a:pPr>
            <a:r>
              <a:rPr lang="en-US" altLang="ko-KR" sz="1400" dirty="0">
                <a:ln>
                  <a:solidFill>
                    <a:schemeClr val="accent1">
                      <a:alpha val="0"/>
                    </a:schemeClr>
                  </a:solidFill>
                </a:ln>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rPr>
              <a:t>     - only packaging process </a:t>
            </a:r>
          </a:p>
          <a:p>
            <a:pPr eaLnBrk="1" fontAlgn="auto" latinLnBrk="1" hangingPunct="1">
              <a:lnSpc>
                <a:spcPct val="105000"/>
              </a:lnSpc>
              <a:spcBef>
                <a:spcPts val="300"/>
              </a:spcBef>
              <a:spcAft>
                <a:spcPts val="0"/>
              </a:spcAft>
              <a:defRPr/>
            </a:pPr>
            <a:r>
              <a:rPr lang="en-US" altLang="ko-KR" sz="1400" dirty="0">
                <a:ln>
                  <a:solidFill>
                    <a:schemeClr val="accent1">
                      <a:alpha val="0"/>
                    </a:schemeClr>
                  </a:solidFill>
                </a:ln>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sym typeface="Symbol" panose="05050102010706020507" pitchFamily="18" charset="2"/>
              </a:rPr>
              <a:t>         no good for mass producing</a:t>
            </a:r>
            <a:endParaRPr lang="ko-KR" altLang="en-US" sz="1400" dirty="0">
              <a:ln>
                <a:solidFill>
                  <a:schemeClr val="accent1">
                    <a:alpha val="0"/>
                  </a:schemeClr>
                </a:solidFill>
              </a:ln>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endParaRPr>
          </a:p>
        </p:txBody>
      </p:sp>
      <p:sp>
        <p:nvSpPr>
          <p:cNvPr id="10" name="TextBox 9"/>
          <p:cNvSpPr txBox="1"/>
          <p:nvPr/>
        </p:nvSpPr>
        <p:spPr>
          <a:xfrm>
            <a:off x="4622401" y="1579877"/>
            <a:ext cx="4288974" cy="1228028"/>
          </a:xfrm>
          <a:prstGeom prst="rect">
            <a:avLst/>
          </a:prstGeom>
          <a:noFill/>
        </p:spPr>
        <p:txBody>
          <a:bodyPr wrap="square">
            <a:spAutoFit/>
          </a:bodyPr>
          <a:lstStyle>
            <a:defPPr>
              <a:defRPr lang="ko-KR"/>
            </a:defPPr>
            <a:lvl1pPr marL="177800" indent="-177800">
              <a:buFont typeface="Arial" panose="020B0604020202020204" pitchFamily="34" charset="0"/>
              <a:buChar char="•"/>
              <a:defRPr sz="1200">
                <a:ln>
                  <a:solidFill>
                    <a:schemeClr val="accent1">
                      <a:alpha val="0"/>
                    </a:schemeClr>
                  </a:solidFill>
                </a:ln>
                <a:solidFill>
                  <a:schemeClr val="tx1">
                    <a:lumMod val="65000"/>
                    <a:lumOff val="35000"/>
                  </a:schemeClr>
                </a:solidFill>
                <a:latin typeface="KoPub돋움체 Bold" pitchFamily="2" charset="-127"/>
                <a:ea typeface="KoPub돋움체 Bold" pitchFamily="2" charset="-127"/>
              </a:defRPr>
            </a:lvl1pPr>
          </a:lstStyle>
          <a:p>
            <a:pPr eaLnBrk="1" fontAlgn="auto" latinLnBrk="1" hangingPunct="1">
              <a:lnSpc>
                <a:spcPct val="110000"/>
              </a:lnSpc>
              <a:spcBef>
                <a:spcPts val="600"/>
              </a:spcBef>
              <a:spcAft>
                <a:spcPts val="0"/>
              </a:spcAft>
              <a:defRPr/>
            </a:pPr>
            <a:r>
              <a:rPr lang="en-US" altLang="ko-KR" sz="1600" dirty="0">
                <a:solidFill>
                  <a:srgbClr val="CC0066"/>
                </a:solidFill>
                <a:latin typeface="Arial Black" panose="020B0A04020102020204" pitchFamily="34" charset="0"/>
                <a:cs typeface="Arial" panose="020B0604020202020204" pitchFamily="34" charset="0"/>
              </a:rPr>
              <a:t>Optical diode chip</a:t>
            </a:r>
            <a:r>
              <a:rPr lang="ko-KR" altLang="en-US" sz="1600" dirty="0">
                <a:solidFill>
                  <a:srgbClr val="CC0066"/>
                </a:solidFill>
                <a:latin typeface="Arial Black" panose="020B0A04020102020204" pitchFamily="34" charset="0"/>
                <a:cs typeface="Arial" panose="020B0604020202020204" pitchFamily="34" charset="0"/>
              </a:rPr>
              <a:t> </a:t>
            </a:r>
            <a:r>
              <a:rPr lang="en-US" altLang="ko-KR" sz="1600" dirty="0">
                <a:solidFill>
                  <a:srgbClr val="CC0066"/>
                </a:solidFill>
                <a:latin typeface="Arial" panose="020B0604020202020204" pitchFamily="34" charset="0"/>
                <a:cs typeface="Arial" panose="020B0604020202020204" pitchFamily="34" charset="0"/>
              </a:rPr>
              <a:t>(optical isolator chip)</a:t>
            </a:r>
          </a:p>
          <a:p>
            <a:pPr marL="361950" indent="-361950" eaLnBrk="1" fontAlgn="auto" latinLnBrk="1" hangingPunct="1">
              <a:lnSpc>
                <a:spcPct val="110000"/>
              </a:lnSpc>
              <a:spcBef>
                <a:spcPts val="600"/>
              </a:spcBef>
              <a:spcAft>
                <a:spcPts val="0"/>
              </a:spcAft>
              <a:buFont typeface="Arial" panose="020B0604020202020204" pitchFamily="34" charset="0"/>
              <a:buNone/>
              <a:defRPr/>
            </a:pPr>
            <a:r>
              <a:rPr lang="en-US" altLang="ko-KR" sz="1400" dirty="0">
                <a:latin typeface="Arial" panose="020B0604020202020204" pitchFamily="34" charset="0"/>
                <a:ea typeface="KoPub돋움체 Medium" pitchFamily="2" charset="-127"/>
                <a:cs typeface="Arial" panose="020B0604020202020204" pitchFamily="34" charset="0"/>
              </a:rPr>
              <a:t>     </a:t>
            </a:r>
            <a:r>
              <a:rPr lang="en-US" altLang="ko-KR" sz="1400" dirty="0">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rPr>
              <a:t>- seek for a silicon photonic chip suitable for mass producing semiconductor processes</a:t>
            </a:r>
          </a:p>
          <a:p>
            <a:pPr marL="447675" indent="-447675" eaLnBrk="1" fontAlgn="auto" latinLnBrk="1" hangingPunct="1">
              <a:lnSpc>
                <a:spcPct val="110000"/>
              </a:lnSpc>
              <a:spcBef>
                <a:spcPts val="600"/>
              </a:spcBef>
              <a:spcAft>
                <a:spcPts val="0"/>
              </a:spcAft>
              <a:buFont typeface="Arial" panose="020B0604020202020204" pitchFamily="34" charset="0"/>
              <a:buNone/>
              <a:defRPr/>
            </a:pPr>
            <a:r>
              <a:rPr lang="en-US" altLang="ko-KR" sz="1400" dirty="0">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rPr>
              <a:t>     - relatively easy to integration</a:t>
            </a:r>
            <a:endParaRPr lang="ko-KR" altLang="en-US" sz="1400" dirty="0">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endParaRPr>
          </a:p>
        </p:txBody>
      </p:sp>
      <p:pic>
        <p:nvPicPr>
          <p:cNvPr id="12298" name="Picture 8" descr="http://www.gmp.ch/images/categories/Optical_isola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18" y="2788333"/>
            <a:ext cx="1442550" cy="118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2" descr="http://image.made-in-china.com/2f0j00LeCQYyrnCkbz/Fiber-Optic-Circulator-1x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0886" y="3952678"/>
            <a:ext cx="1186313" cy="10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8758" y="3084863"/>
            <a:ext cx="406297" cy="59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그림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28192" y="4011860"/>
            <a:ext cx="2716439" cy="75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그림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26846" y="2942825"/>
            <a:ext cx="1476140" cy="89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그림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08727" y="3083635"/>
            <a:ext cx="1042748" cy="73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슬라이드 번호 개체 틀 2"/>
          <p:cNvSpPr>
            <a:spLocks noGrp="1"/>
          </p:cNvSpPr>
          <p:nvPr>
            <p:ph type="sldNum" sz="quarter" idx="12"/>
          </p:nvPr>
        </p:nvSpPr>
        <p:spPr>
          <a:xfrm>
            <a:off x="8762401" y="4796434"/>
            <a:ext cx="297948" cy="237716"/>
          </a:xfrm>
        </p:spPr>
        <p:txBody>
          <a:bodyPr/>
          <a:lstStyle/>
          <a:p>
            <a:pPr>
              <a:defRPr/>
            </a:pPr>
            <a:fld id="{7F391977-49C2-4C0B-9DF3-2F12A1D14A92}" type="slidenum">
              <a:rPr lang="ko-KR" altLang="en-US" smtClean="0">
                <a:latin typeface="Arial" panose="020B0604020202020204" pitchFamily="34" charset="0"/>
                <a:cs typeface="Arial" panose="020B0604020202020204" pitchFamily="34" charset="0"/>
              </a:rPr>
              <a:pPr>
                <a:defRPr/>
              </a:pPr>
              <a:t>4</a:t>
            </a:fld>
            <a:endParaRPr lang="ko-KR" altLang="en-US">
              <a:latin typeface="Arial" panose="020B0604020202020204" pitchFamily="34" charset="0"/>
              <a:cs typeface="Arial" panose="020B0604020202020204" pitchFamily="34" charset="0"/>
            </a:endParaRPr>
          </a:p>
        </p:txBody>
      </p:sp>
      <p:sp>
        <p:nvSpPr>
          <p:cNvPr id="23" name="TextBox 22"/>
          <p:cNvSpPr txBox="1"/>
          <p:nvPr/>
        </p:nvSpPr>
        <p:spPr>
          <a:xfrm>
            <a:off x="5095907" y="4762496"/>
            <a:ext cx="3685624" cy="310919"/>
          </a:xfrm>
          <a:prstGeom prst="rect">
            <a:avLst/>
          </a:prstGeom>
          <a:noFill/>
        </p:spPr>
        <p:txBody>
          <a:bodyPr wrap="none">
            <a:spAutoFit/>
          </a:bodyPr>
          <a:lstStyle/>
          <a:p>
            <a:pPr eaLnBrk="1" fontAlgn="auto" latinLnBrk="1" hangingPunct="1">
              <a:lnSpc>
                <a:spcPct val="110000"/>
              </a:lnSpc>
              <a:spcBef>
                <a:spcPts val="0"/>
              </a:spcBef>
              <a:spcAft>
                <a:spcPts val="0"/>
              </a:spcAft>
              <a:defRPr/>
            </a:pPr>
            <a:r>
              <a:rPr lang="en-US" altLang="ko-KR" sz="1400" dirty="0">
                <a:ln>
                  <a:solidFill>
                    <a:schemeClr val="accent1">
                      <a:alpha val="0"/>
                    </a:schemeClr>
                  </a:solidFill>
                </a:ln>
                <a:solidFill>
                  <a:schemeClr val="accent1">
                    <a:lumMod val="75000"/>
                  </a:schemeClr>
                </a:solidFill>
                <a:latin typeface="Arial" panose="020B0604020202020204" pitchFamily="34" charset="0"/>
                <a:ea typeface="KoPub돋움체 Bold" pitchFamily="2" charset="-127"/>
                <a:cs typeface="Arial" panose="020B0604020202020204" pitchFamily="34" charset="0"/>
              </a:rPr>
              <a:t>(competitive technology development races)</a:t>
            </a:r>
            <a:endParaRPr lang="ko-KR" altLang="en-US" sz="1050" dirty="0">
              <a:ln>
                <a:solidFill>
                  <a:schemeClr val="accent1">
                    <a:alpha val="0"/>
                  </a:schemeClr>
                </a:solidFill>
              </a:ln>
              <a:solidFill>
                <a:schemeClr val="accent1">
                  <a:lumMod val="75000"/>
                </a:schemeClr>
              </a:solidFill>
              <a:latin typeface="Arial" panose="020B0604020202020204" pitchFamily="34" charset="0"/>
              <a:ea typeface="KoPub돋움체 Medium" pitchFamily="2" charset="-127"/>
              <a:cs typeface="Arial" panose="020B0604020202020204" pitchFamily="34" charset="0"/>
            </a:endParaRPr>
          </a:p>
        </p:txBody>
      </p:sp>
      <p:sp>
        <p:nvSpPr>
          <p:cNvPr id="11" name="오른쪽 화살표 10"/>
          <p:cNvSpPr/>
          <p:nvPr/>
        </p:nvSpPr>
        <p:spPr>
          <a:xfrm>
            <a:off x="3874615" y="2807905"/>
            <a:ext cx="564126" cy="1070163"/>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표 12"/>
          <p:cNvGraphicFramePr>
            <a:graphicFrameLocks noGrp="1"/>
          </p:cNvGraphicFramePr>
          <p:nvPr>
            <p:extLst>
              <p:ext uri="{D42A27DB-BD31-4B8C-83A1-F6EECF244321}">
                <p14:modId xmlns:p14="http://schemas.microsoft.com/office/powerpoint/2010/main" val="3264977691"/>
              </p:ext>
            </p:extLst>
          </p:nvPr>
        </p:nvGraphicFramePr>
        <p:xfrm>
          <a:off x="347625" y="958868"/>
          <a:ext cx="8673975" cy="3695726"/>
        </p:xfrm>
        <a:graphic>
          <a:graphicData uri="http://schemas.openxmlformats.org/drawingml/2006/table">
            <a:tbl>
              <a:tblPr firstRow="1" bandRow="1">
                <a:tableStyleId>{5C22544A-7EE6-4342-B048-85BDC9FD1C3A}</a:tableStyleId>
              </a:tblPr>
              <a:tblGrid>
                <a:gridCol w="820800">
                  <a:extLst>
                    <a:ext uri="{9D8B030D-6E8A-4147-A177-3AD203B41FA5}">
                      <a16:colId xmlns:a16="http://schemas.microsoft.com/office/drawing/2014/main" val="3339549378"/>
                    </a:ext>
                  </a:extLst>
                </a:gridCol>
                <a:gridCol w="1900800">
                  <a:extLst>
                    <a:ext uri="{9D8B030D-6E8A-4147-A177-3AD203B41FA5}">
                      <a16:colId xmlns:a16="http://schemas.microsoft.com/office/drawing/2014/main" val="1759017506"/>
                    </a:ext>
                  </a:extLst>
                </a:gridCol>
                <a:gridCol w="1857600">
                  <a:extLst>
                    <a:ext uri="{9D8B030D-6E8A-4147-A177-3AD203B41FA5}">
                      <a16:colId xmlns:a16="http://schemas.microsoft.com/office/drawing/2014/main" val="2095449857"/>
                    </a:ext>
                  </a:extLst>
                </a:gridCol>
                <a:gridCol w="1900800">
                  <a:extLst>
                    <a:ext uri="{9D8B030D-6E8A-4147-A177-3AD203B41FA5}">
                      <a16:colId xmlns:a16="http://schemas.microsoft.com/office/drawing/2014/main" val="1632747527"/>
                    </a:ext>
                  </a:extLst>
                </a:gridCol>
                <a:gridCol w="2193975">
                  <a:extLst>
                    <a:ext uri="{9D8B030D-6E8A-4147-A177-3AD203B41FA5}">
                      <a16:colId xmlns:a16="http://schemas.microsoft.com/office/drawing/2014/main" val="2217389216"/>
                    </a:ext>
                  </a:extLst>
                </a:gridCol>
              </a:tblGrid>
              <a:tr h="259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Types</a:t>
                      </a:r>
                      <a:endParaRPr lang="ko-KR" altLang="en-US" sz="12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FCF6">
                        <a:alpha val="50196"/>
                      </a:srgbClr>
                    </a:solidFill>
                  </a:tcPr>
                </a:tc>
                <a:tc>
                  <a:txBody>
                    <a:bodyPr/>
                    <a:lstStyle/>
                    <a:p>
                      <a:pPr algn="ctr" latinLnBrk="0">
                        <a:lnSpc>
                          <a:spcPct val="100000"/>
                        </a:lnSpc>
                      </a:pPr>
                      <a:r>
                        <a:rPr lang="en-US" altLang="ko-KR" sz="1200" b="1" i="0" u="none" strike="noStrike" kern="1200" baseline="0" dirty="0">
                          <a:solidFill>
                            <a:schemeClr val="accent1">
                              <a:lumMod val="75000"/>
                            </a:schemeClr>
                          </a:solidFill>
                          <a:latin typeface="Arial" panose="020B0604020202020204" pitchFamily="34" charset="0"/>
                          <a:ea typeface="KoPub돋움체 Medium" panose="020B0600000101010101" charset="-127"/>
                          <a:cs typeface="Arial" panose="020B0604020202020204" pitchFamily="34" charset="0"/>
                        </a:rPr>
                        <a:t>Magneto-optic waveguide type</a:t>
                      </a:r>
                      <a:endParaRPr lang="ko-KR" altLang="en-US" sz="1200" b="1"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FCF6">
                        <a:alpha val="50196"/>
                      </a:srgbClr>
                    </a:solidFill>
                  </a:tcPr>
                </a:tc>
                <a:tc>
                  <a:txBody>
                    <a:bodyPr/>
                    <a:lstStyle/>
                    <a:p>
                      <a:pPr algn="ctr" latinLnBrk="0">
                        <a:lnSpc>
                          <a:spcPct val="100000"/>
                        </a:lnSpc>
                      </a:pPr>
                      <a:r>
                        <a:rPr lang="en-US" altLang="ko-KR" sz="1200" b="1" i="0" u="none" strike="noStrike" kern="1200" baseline="0" dirty="0">
                          <a:solidFill>
                            <a:schemeClr val="accent1">
                              <a:lumMod val="75000"/>
                            </a:schemeClr>
                          </a:solidFill>
                          <a:latin typeface="Arial" panose="020B0604020202020204" pitchFamily="34" charset="0"/>
                          <a:ea typeface="KoPub돋움체 Medium" panose="020B0600000101010101" charset="-127"/>
                          <a:cs typeface="Arial" panose="020B0604020202020204" pitchFamily="34" charset="0"/>
                        </a:rPr>
                        <a:t>Magneto-optic material bonding types</a:t>
                      </a:r>
                      <a:endParaRPr lang="ko-KR" altLang="en-US" sz="1200" b="1"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FCF6">
                        <a:alpha val="50196"/>
                      </a:srgbClr>
                    </a:solidFill>
                  </a:tcPr>
                </a:tc>
                <a:tc>
                  <a:txBody>
                    <a:bodyPr/>
                    <a:lstStyle/>
                    <a:p>
                      <a:pPr algn="ctr" latinLnBrk="0">
                        <a:lnSpc>
                          <a:spcPct val="100000"/>
                        </a:lnSpc>
                      </a:pPr>
                      <a:r>
                        <a:rPr lang="en-US" altLang="ko-KR" sz="1200" b="1" i="0" u="none" strike="noStrike" kern="1200" baseline="0" dirty="0">
                          <a:solidFill>
                            <a:schemeClr val="accent1">
                              <a:lumMod val="75000"/>
                            </a:schemeClr>
                          </a:solidFill>
                          <a:latin typeface="Arial" panose="020B0604020202020204" pitchFamily="34" charset="0"/>
                          <a:ea typeface="KoPub돋움체 Medium" panose="020B0600000101010101" charset="-127"/>
                          <a:cs typeface="Arial" panose="020B0604020202020204" pitchFamily="34" charset="0"/>
                        </a:rPr>
                        <a:t>PLD-based monolithic integration type</a:t>
                      </a:r>
                      <a:endParaRPr lang="ko-KR" altLang="en-US" sz="1200" b="1"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FCF6">
                        <a:alpha val="50196"/>
                      </a:srgbClr>
                    </a:solidFill>
                  </a:tcPr>
                </a:tc>
                <a:tc>
                  <a:txBody>
                    <a:bodyPr/>
                    <a:lstStyle/>
                    <a:p>
                      <a:pPr algn="ctr" latinLnBrk="0">
                        <a:lnSpc>
                          <a:spcPct val="100000"/>
                        </a:lnSpc>
                      </a:pPr>
                      <a:r>
                        <a:rPr lang="en-US" altLang="ko-KR" sz="1200" b="1" i="0" u="none" strike="noStrike" kern="1200" baseline="0" dirty="0">
                          <a:solidFill>
                            <a:schemeClr val="accent1">
                              <a:lumMod val="75000"/>
                            </a:schemeClr>
                          </a:solidFill>
                          <a:latin typeface="Arial" panose="020B0604020202020204" pitchFamily="34" charset="0"/>
                          <a:ea typeface="KoPub돋움체 Medium" panose="020B0600000101010101" charset="-127"/>
                          <a:cs typeface="Arial" panose="020B0604020202020204" pitchFamily="34" charset="0"/>
                        </a:rPr>
                        <a:t>Magneto-optic film coating method </a:t>
                      </a:r>
                      <a:r>
                        <a:rPr lang="en-US" altLang="ko-KR" sz="1200" b="1" i="0" u="none" strike="noStrike" kern="1200" baseline="0" dirty="0">
                          <a:solidFill>
                            <a:srgbClr val="CC00CC"/>
                          </a:solidFill>
                          <a:latin typeface="Arial" panose="020B0604020202020204" pitchFamily="34" charset="0"/>
                          <a:ea typeface="KoPub돋움체 Medium" panose="020B0600000101010101" charset="-127"/>
                          <a:cs typeface="Arial" panose="020B0604020202020204" pitchFamily="34" charset="0"/>
                        </a:rPr>
                        <a:t>(our approach)</a:t>
                      </a:r>
                      <a:endParaRPr lang="ko-KR" altLang="en-US" sz="1200" b="1" dirty="0">
                        <a:solidFill>
                          <a:srgbClr val="CC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FCF6">
                        <a:alpha val="50196"/>
                      </a:srgbClr>
                    </a:solidFill>
                  </a:tcPr>
                </a:tc>
                <a:extLst>
                  <a:ext uri="{0D108BD9-81ED-4DB2-BD59-A6C34878D82A}">
                    <a16:rowId xmlns:a16="http://schemas.microsoft.com/office/drawing/2014/main" val="2361365414"/>
                  </a:ext>
                </a:extLst>
              </a:tr>
              <a:tr h="1059840">
                <a:tc vMerge="1">
                  <a:txBody>
                    <a:bodyPr/>
                    <a:lstStyle/>
                    <a:p>
                      <a:pPr latinLnBrk="1"/>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FCF6">
                        <a:alpha val="50196"/>
                      </a:srgbClr>
                    </a:solidFill>
                  </a:tcPr>
                </a:tc>
                <a:tc>
                  <a:txBody>
                    <a:bodyPr/>
                    <a:lstStyle/>
                    <a:p>
                      <a:pPr latinLnBrk="1"/>
                      <a:endParaRPr lang="ko-KR"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FCF6">
                        <a:alpha val="50196"/>
                      </a:srgbClr>
                    </a:solidFill>
                  </a:tcPr>
                </a:tc>
                <a:tc>
                  <a:txBody>
                    <a:bodyPr/>
                    <a:lstStyle/>
                    <a:p>
                      <a:pPr latinLnBrk="1"/>
                      <a:endParaRPr lang="ko-KR"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FCF6">
                        <a:alpha val="50196"/>
                      </a:srgbClr>
                    </a:solidFill>
                  </a:tcPr>
                </a:tc>
                <a:tc>
                  <a:txBody>
                    <a:bodyPr/>
                    <a:lstStyle/>
                    <a:p>
                      <a:pPr latinLnBrk="1"/>
                      <a:endParaRPr lang="ko-KR"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FCF6">
                        <a:alpha val="50196"/>
                      </a:srgbClr>
                    </a:solidFill>
                  </a:tcPr>
                </a:tc>
                <a:tc>
                  <a:txBody>
                    <a:bodyPr/>
                    <a:lstStyle/>
                    <a:p>
                      <a:pPr latinLnBrk="1"/>
                      <a:endParaRPr lang="ko-KR" altLang="en-US" dirty="0">
                        <a:solidFill>
                          <a:srgbClr val="CC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FCF6">
                        <a:alpha val="50196"/>
                      </a:srgbClr>
                    </a:solidFill>
                  </a:tcPr>
                </a:tc>
                <a:extLst>
                  <a:ext uri="{0D108BD9-81ED-4DB2-BD59-A6C34878D82A}">
                    <a16:rowId xmlns:a16="http://schemas.microsoft.com/office/drawing/2014/main" val="4068008404"/>
                  </a:ext>
                </a:extLst>
              </a:tr>
              <a:tr h="511869">
                <a:tc>
                  <a:txBody>
                    <a:bodyPr/>
                    <a:lstStyle/>
                    <a:p>
                      <a:pPr latinLnBrk="0">
                        <a:lnSpc>
                          <a:spcPct val="105000"/>
                        </a:lnSpc>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Major </a:t>
                      </a:r>
                      <a:r>
                        <a:rPr lang="en-US" altLang="ko-KR" sz="1200" b="0" i="0" u="none" strike="noStrike" kern="1200" baseline="0" dirty="0" err="1">
                          <a:solidFill>
                            <a:srgbClr val="595959"/>
                          </a:solidFill>
                          <a:latin typeface="Arial" panose="020B0604020202020204" pitchFamily="34" charset="0"/>
                          <a:ea typeface="KoPub돋움체 Medium" panose="020B0600000101010101" charset="-127"/>
                          <a:cs typeface="Arial" panose="020B0604020202020204" pitchFamily="34" charset="0"/>
                        </a:rPr>
                        <a:t>charac-teristics</a:t>
                      </a:r>
                      <a:endParaRPr lang="ko-KR" altLang="en-US" sz="12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latinLnBrk="0">
                        <a:lnSpc>
                          <a:spcPct val="105000"/>
                        </a:lnSpc>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Uses magneto-optic material waveguides</a:t>
                      </a:r>
                      <a:endParaRPr lang="ko-KR" altLang="en-US" sz="1200" b="0" i="0" u="none" strike="noStrike" kern="1200" baseline="0" dirty="0">
                        <a:solidFill>
                          <a:srgbClr val="00000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latinLnBrk="0">
                        <a:lnSpc>
                          <a:spcPct val="105000"/>
                        </a:lnSpc>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Magneto-optic materials are bonded on silicon waveguides</a:t>
                      </a:r>
                      <a:endParaRPr lang="ko-KR" altLang="en-US" sz="1200" b="0" i="0" u="none" strike="noStrike" kern="1200" baseline="0" dirty="0">
                        <a:solidFill>
                          <a:srgbClr val="00000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Pulsed laser deposition (PLD) based monolithic integration on silicon waveguides</a:t>
                      </a:r>
                      <a:endParaRPr lang="ko-KR" altLang="en-US" sz="1200" b="0" i="0" u="none" strike="noStrike" kern="1200" baseline="0" dirty="0">
                        <a:solidFill>
                          <a:srgbClr val="00000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latinLnBrk="0">
                        <a:lnSpc>
                          <a:spcPct val="105000"/>
                        </a:lnSpc>
                      </a:pPr>
                      <a:r>
                        <a:rPr lang="en-US" altLang="ko-KR" sz="1200" b="0" i="0" u="none" strike="noStrike" kern="1200" baseline="0" dirty="0">
                          <a:solidFill>
                            <a:srgbClr val="CC00CC"/>
                          </a:solidFill>
                          <a:latin typeface="Arial" panose="020B0604020202020204" pitchFamily="34" charset="0"/>
                          <a:ea typeface="KoPub돋움체 Medium" panose="020B0600000101010101" charset="-127"/>
                          <a:cs typeface="Arial" panose="020B0604020202020204" pitchFamily="34" charset="0"/>
                        </a:rPr>
                        <a:t>A new optical diode chip scheme with direct spin or sputtering coating of MO films on Si waveguides</a:t>
                      </a:r>
                      <a:endParaRPr lang="ko-KR" altLang="en-US" sz="1200" b="0" i="0" u="none" strike="noStrike" kern="1200" baseline="0" dirty="0">
                        <a:solidFill>
                          <a:srgbClr val="CC00CC"/>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30336533"/>
                  </a:ext>
                </a:extLst>
              </a:tr>
              <a:tr h="511869">
                <a:tc>
                  <a: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Pros/ cons</a:t>
                      </a:r>
                      <a:endParaRPr lang="ko-KR" altLang="en-US" sz="1200" dirty="0">
                        <a:latin typeface="Arial" panose="020B0604020202020204" pitchFamily="34" charset="0"/>
                        <a:cs typeface="Arial" panose="020B0604020202020204" pitchFamily="34" charset="0"/>
                      </a:endParaRPr>
                    </a:p>
                    <a:p>
                      <a:pPr latinLnBrk="0">
                        <a:lnSpc>
                          <a:spcPct val="105000"/>
                        </a:lnSpc>
                      </a:pPr>
                      <a:endParaRPr lang="ko-KR" altLang="en-US" sz="12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lvl="0" indent="-85725" algn="l" defTabSz="914400" rtl="0" eaLnBrk="1" fontAlgn="auto" latinLnBrk="0" hangingPunct="1">
                        <a:lnSpc>
                          <a:spcPct val="100000"/>
                        </a:lnSpc>
                        <a:spcBef>
                          <a:spcPts val="30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 Relatively high loss</a:t>
                      </a:r>
                    </a:p>
                    <a:p>
                      <a:pPr marL="85725" marR="0" lvl="0" indent="-85725" algn="l" defTabSz="914400" rtl="0" eaLnBrk="1" fontAlgn="auto" latinLnBrk="0" hangingPunct="1">
                        <a:lnSpc>
                          <a:spcPct val="100000"/>
                        </a:lnSpc>
                        <a:spcBef>
                          <a:spcPts val="30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 Not suitable for photonic integration</a:t>
                      </a:r>
                      <a:endParaRPr lang="ko-KR" altLang="en-US" sz="1200" b="0" i="0" u="none" strike="noStrike" kern="1200" baseline="0" dirty="0">
                        <a:solidFill>
                          <a:srgbClr val="00000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lvl="0" indent="-85725"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 Not suitable for mass-producing</a:t>
                      </a:r>
                    </a:p>
                    <a:p>
                      <a:pPr marL="85725" marR="0" lvl="0" indent="-85725"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 require packaging</a:t>
                      </a:r>
                      <a:endParaRPr lang="ko-KR" altLang="en-US" sz="1200" b="0" i="0" u="none" strike="noStrike" kern="1200" baseline="0" dirty="0">
                        <a:solidFill>
                          <a:srgbClr val="00000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lvl="0" indent="-85725"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 Not suitable for mass-producing &amp; semiconductor fab.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85725" rtl="0" latinLnBrk="0">
                        <a:lnSpc>
                          <a:spcPct val="105000"/>
                        </a:lnSpc>
                      </a:pPr>
                      <a:r>
                        <a:rPr lang="en-US" altLang="ko-KR" sz="1200" b="0" i="0" u="none" strike="noStrike" kern="1200" baseline="0" dirty="0">
                          <a:solidFill>
                            <a:srgbClr val="CC00CC"/>
                          </a:solidFill>
                          <a:latin typeface="Arial" panose="020B0604020202020204" pitchFamily="34" charset="0"/>
                          <a:ea typeface="KoPub돋움체 Medium" panose="020B0600000101010101" charset="-127"/>
                          <a:cs typeface="Arial" panose="020B0604020202020204" pitchFamily="34" charset="0"/>
                        </a:rPr>
                        <a:t>. Mass production coating process is suitable for semiconductor fab.</a:t>
                      </a:r>
                      <a:endParaRPr lang="ko-KR" altLang="en-US" sz="1200" b="0" i="0" u="none" strike="noStrike" kern="1200" baseline="0" dirty="0">
                        <a:solidFill>
                          <a:srgbClr val="CC00CC"/>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66640336"/>
                  </a:ext>
                </a:extLst>
              </a:tr>
              <a:tr h="511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Major players</a:t>
                      </a:r>
                      <a:endParaRPr lang="ko-KR" altLang="en-US" sz="12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chemeClr val="tx1">
                              <a:lumMod val="65000"/>
                              <a:lumOff val="35000"/>
                            </a:schemeClr>
                          </a:solidFill>
                          <a:latin typeface="Arial" panose="020B0604020202020204" pitchFamily="34" charset="0"/>
                          <a:ea typeface="+mn-ea"/>
                          <a:cs typeface="Arial" panose="020B0604020202020204" pitchFamily="34" charset="0"/>
                        </a:rPr>
                        <a:t>Bell Labs., </a:t>
                      </a:r>
                    </a:p>
                    <a:p>
                      <a:pPr marL="0" marR="0" lvl="0" indent="0"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chemeClr val="tx1">
                              <a:lumMod val="65000"/>
                              <a:lumOff val="35000"/>
                            </a:schemeClr>
                          </a:solidFill>
                          <a:latin typeface="Arial" panose="020B0604020202020204" pitchFamily="34" charset="0"/>
                          <a:ea typeface="+mn-ea"/>
                          <a:cs typeface="Arial" panose="020B0604020202020204" pitchFamily="34" charset="0"/>
                        </a:rPr>
                        <a:t>Columbia Univ.</a:t>
                      </a:r>
                      <a:endParaRPr lang="ko-KR" altLang="en-US" sz="1200" b="0" i="0" u="none" strike="noStrike" kern="1200" baseline="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Tokyo Institute of </a:t>
                      </a:r>
                      <a:r>
                        <a:rPr lang="en-US" altLang="ko-KR" sz="1200" b="0" i="0" u="none" strike="noStrike" kern="1200" baseline="0" dirty="0" err="1">
                          <a:solidFill>
                            <a:srgbClr val="595959"/>
                          </a:solidFill>
                          <a:latin typeface="Arial" panose="020B0604020202020204" pitchFamily="34" charset="0"/>
                          <a:ea typeface="KoPub돋움체 Medium" panose="020B0600000101010101" charset="-127"/>
                          <a:cs typeface="Arial" panose="020B0604020202020204" pitchFamily="34" charset="0"/>
                        </a:rPr>
                        <a:t>Techn</a:t>
                      </a: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 </a:t>
                      </a:r>
                    </a:p>
                    <a:p>
                      <a:pPr marL="0" marR="0" lvl="0" indent="0"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UC Santa </a:t>
                      </a:r>
                      <a:r>
                        <a:rPr lang="en-US" altLang="ko-KR" sz="1200" b="0" i="0" u="none" strike="noStrike" kern="1200" baseline="0" dirty="0" err="1">
                          <a:solidFill>
                            <a:srgbClr val="595959"/>
                          </a:solidFill>
                          <a:latin typeface="Arial" panose="020B0604020202020204" pitchFamily="34" charset="0"/>
                          <a:ea typeface="KoPub돋움체 Medium" panose="020B0600000101010101" charset="-127"/>
                          <a:cs typeface="Arial" panose="020B0604020202020204" pitchFamily="34" charset="0"/>
                        </a:rPr>
                        <a:t>Babara</a:t>
                      </a: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 </a:t>
                      </a:r>
                    </a:p>
                    <a:p>
                      <a:pPr marL="0" marR="0" lvl="0" indent="0"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Ghent Univ.</a:t>
                      </a:r>
                      <a:endParaRPr lang="ko-KR" altLang="en-US" sz="1200" b="0" i="0" u="none" strike="noStrike" kern="1200" baseline="0" dirty="0">
                        <a:solidFill>
                          <a:srgbClr val="00000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MIT, </a:t>
                      </a:r>
                    </a:p>
                    <a:p>
                      <a:pPr marL="0" marR="0" lvl="0" indent="0" algn="l" defTabSz="914400" rtl="0" eaLnBrk="1" fontAlgn="auto" latinLnBrk="0" hangingPunct="1">
                        <a:lnSpc>
                          <a:spcPct val="105000"/>
                        </a:lnSpc>
                        <a:spcBef>
                          <a:spcPts val="0"/>
                        </a:spcBef>
                        <a:spcAft>
                          <a:spcPts val="0"/>
                        </a:spcAft>
                        <a:buClrTx/>
                        <a:buSzTx/>
                        <a:buFontTx/>
                        <a:buNone/>
                        <a:tabLst/>
                        <a:defRPr/>
                      </a:pP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Univ. of Electronic Science &amp; </a:t>
                      </a:r>
                      <a:r>
                        <a:rPr lang="en-US" altLang="ko-KR" sz="1200" b="0" i="0" u="none" strike="noStrike" kern="1200" baseline="0" dirty="0" err="1">
                          <a:solidFill>
                            <a:srgbClr val="595959"/>
                          </a:solidFill>
                          <a:latin typeface="Arial" panose="020B0604020202020204" pitchFamily="34" charset="0"/>
                          <a:ea typeface="KoPub돋움체 Medium" panose="020B0600000101010101" charset="-127"/>
                          <a:cs typeface="Arial" panose="020B0604020202020204" pitchFamily="34" charset="0"/>
                        </a:rPr>
                        <a:t>Techn</a:t>
                      </a:r>
                      <a:r>
                        <a:rPr lang="en-US" altLang="ko-KR" sz="1200" b="0" i="0" u="none" strike="noStrike" kern="1200" baseline="0" dirty="0">
                          <a:solidFill>
                            <a:srgbClr val="595959"/>
                          </a:solidFill>
                          <a:latin typeface="Arial" panose="020B0604020202020204" pitchFamily="34" charset="0"/>
                          <a:ea typeface="KoPub돋움체 Medium" panose="020B0600000101010101" charset="-127"/>
                          <a:cs typeface="Arial" panose="020B0604020202020204" pitchFamily="34" charset="0"/>
                        </a:rPr>
                        <a:t>., China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latinLnBrk="0">
                        <a:lnSpc>
                          <a:spcPct val="105000"/>
                        </a:lnSpc>
                      </a:pPr>
                      <a:r>
                        <a:rPr lang="en-US" altLang="ko-KR" sz="1200" b="0" i="0" u="none" strike="noStrike" kern="1200" baseline="0" dirty="0" err="1">
                          <a:solidFill>
                            <a:srgbClr val="CC00CC"/>
                          </a:solidFill>
                          <a:latin typeface="Arial" panose="020B0604020202020204" pitchFamily="34" charset="0"/>
                          <a:ea typeface="KoPub돋움체 Medium" panose="020B0600000101010101" charset="-127"/>
                          <a:cs typeface="Arial" panose="020B0604020202020204" pitchFamily="34" charset="0"/>
                        </a:rPr>
                        <a:t>Inha</a:t>
                      </a:r>
                      <a:r>
                        <a:rPr lang="en-US" altLang="ko-KR" sz="1200" b="0" i="0" u="none" strike="noStrike" kern="1200" baseline="0" dirty="0">
                          <a:solidFill>
                            <a:srgbClr val="CC00CC"/>
                          </a:solidFill>
                          <a:latin typeface="Arial" panose="020B0604020202020204" pitchFamily="34" charset="0"/>
                          <a:ea typeface="KoPub돋움체 Medium" panose="020B0600000101010101" charset="-127"/>
                          <a:cs typeface="Arial" panose="020B0604020202020204" pitchFamily="34" charset="0"/>
                        </a:rPr>
                        <a:t> Univ.</a:t>
                      </a:r>
                    </a:p>
                    <a:p>
                      <a:pPr rtl="0" latinLnBrk="0">
                        <a:lnSpc>
                          <a:spcPct val="105000"/>
                        </a:lnSpc>
                      </a:pPr>
                      <a:r>
                        <a:rPr lang="en-US" altLang="ko-KR" sz="1200" b="0" i="0" u="none" strike="noStrike" kern="1200" baseline="0" dirty="0" err="1">
                          <a:solidFill>
                            <a:srgbClr val="CC00CC"/>
                          </a:solidFill>
                          <a:latin typeface="Arial" panose="020B0604020202020204" pitchFamily="34" charset="0"/>
                          <a:ea typeface="KoPub돋움체 Medium" panose="020B0600000101010101" charset="-127"/>
                          <a:cs typeface="Arial" panose="020B0604020202020204" pitchFamily="34" charset="0"/>
                        </a:rPr>
                        <a:t>PhotoniSol</a:t>
                      </a:r>
                      <a:r>
                        <a:rPr lang="en-US" altLang="ko-KR" sz="1200" b="0" i="0" u="none" strike="noStrike" kern="1200" baseline="0" dirty="0">
                          <a:solidFill>
                            <a:srgbClr val="CC00CC"/>
                          </a:solidFill>
                          <a:latin typeface="Arial" panose="020B0604020202020204" pitchFamily="34" charset="0"/>
                          <a:ea typeface="KoPub돋움체 Medium" panose="020B0600000101010101" charset="-127"/>
                          <a:cs typeface="Arial" panose="020B0604020202020204" pitchFamily="34" charset="0"/>
                        </a:rPr>
                        <a:t> Inc.</a:t>
                      </a:r>
                      <a:endParaRPr lang="ko-KR" altLang="en-US" sz="1200" b="0" i="0" u="none" strike="noStrike" kern="1200" baseline="0" dirty="0">
                        <a:solidFill>
                          <a:srgbClr val="CC00CC"/>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978036465"/>
                  </a:ext>
                </a:extLst>
              </a:tr>
            </a:tbl>
          </a:graphicData>
        </a:graphic>
      </p:graphicFrame>
      <p:sp>
        <p:nvSpPr>
          <p:cNvPr id="4" name="TextBox 3"/>
          <p:cNvSpPr txBox="1"/>
          <p:nvPr/>
        </p:nvSpPr>
        <p:spPr>
          <a:xfrm>
            <a:off x="295200" y="206728"/>
            <a:ext cx="1723549"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Competition</a:t>
            </a:r>
          </a:p>
        </p:txBody>
      </p:sp>
      <p:sp>
        <p:nvSpPr>
          <p:cNvPr id="3" name="TextBox 2"/>
          <p:cNvSpPr txBox="1"/>
          <p:nvPr/>
        </p:nvSpPr>
        <p:spPr>
          <a:xfrm>
            <a:off x="381600" y="605394"/>
            <a:ext cx="7041600" cy="307777"/>
          </a:xfrm>
          <a:prstGeom prst="rect">
            <a:avLst/>
          </a:prstGeom>
        </p:spPr>
        <p:txBody>
          <a:bodyPr wrap="square">
            <a:spAutoFit/>
          </a:bodyPr>
          <a:lstStyle>
            <a:defPPr>
              <a:defRPr lang="ko-KR"/>
            </a:defPPr>
            <a:lvl1pPr indent="-285750">
              <a:buFont typeface="Wingdings" pitchFamily="2" charset="2"/>
              <a:buChar char="v"/>
              <a:defRPr sz="1500">
                <a:ln>
                  <a:solidFill>
                    <a:schemeClr val="accent1">
                      <a:alpha val="0"/>
                    </a:schemeClr>
                  </a:solidFill>
                </a:ln>
                <a:solidFill>
                  <a:schemeClr val="tx1">
                    <a:lumMod val="85000"/>
                    <a:lumOff val="15000"/>
                  </a:schemeClr>
                </a:solidFill>
                <a:latin typeface="KoPub돋움체 Bold" pitchFamily="2" charset="-127"/>
                <a:ea typeface="KoPub돋움체 Bold" pitchFamily="2" charset="-127"/>
              </a:defRPr>
            </a:lvl1pPr>
          </a:lstStyle>
          <a:p>
            <a:pPr marL="285750" eaLnBrk="1" fontAlgn="auto" latinLnBrk="1" hangingPunct="1">
              <a:spcBef>
                <a:spcPts val="0"/>
              </a:spcBef>
              <a:spcAft>
                <a:spcPts val="0"/>
              </a:spcAft>
              <a:defRPr/>
            </a:pPr>
            <a:r>
              <a:rPr lang="en-US" altLang="ko-KR" sz="1400" b="1" dirty="0">
                <a:latin typeface="Arial" panose="020B0604020202020204" pitchFamily="34" charset="0"/>
                <a:cs typeface="Arial" panose="020B0604020202020204" pitchFamily="34" charset="0"/>
              </a:rPr>
              <a:t>Comparison of </a:t>
            </a:r>
            <a:r>
              <a:rPr lang="en-US" altLang="ko-KR" sz="1400" b="1" dirty="0">
                <a:solidFill>
                  <a:srgbClr val="CC00CC"/>
                </a:solidFill>
                <a:latin typeface="Arial" panose="020B0604020202020204" pitchFamily="34" charset="0"/>
                <a:cs typeface="Arial" panose="020B0604020202020204" pitchFamily="34" charset="0"/>
              </a:rPr>
              <a:t>optical diode chip technologies</a:t>
            </a:r>
            <a:r>
              <a:rPr lang="ko-KR" altLang="en-US" sz="1400" b="1" dirty="0">
                <a:solidFill>
                  <a:srgbClr val="CC00CC"/>
                </a:solidFill>
                <a:latin typeface="Arial" panose="020B0604020202020204" pitchFamily="34" charset="0"/>
                <a:cs typeface="Arial" panose="020B0604020202020204" pitchFamily="34" charset="0"/>
              </a:rPr>
              <a:t> </a:t>
            </a:r>
            <a:r>
              <a:rPr lang="en-US" altLang="ko-KR" sz="1400" b="1" dirty="0">
                <a:latin typeface="Arial" panose="020B0604020202020204" pitchFamily="34" charset="0"/>
                <a:cs typeface="Arial" panose="020B0604020202020204" pitchFamily="34" charset="0"/>
              </a:rPr>
              <a:t>under development</a:t>
            </a:r>
            <a:endParaRPr lang="ko-KR" altLang="en-US" sz="1400" b="1" dirty="0">
              <a:latin typeface="Arial" panose="020B0604020202020204" pitchFamily="34" charset="0"/>
              <a:cs typeface="Arial" panose="020B0604020202020204" pitchFamily="34" charset="0"/>
            </a:endParaRPr>
          </a:p>
        </p:txBody>
      </p:sp>
      <p:sp>
        <p:nvSpPr>
          <p:cNvPr id="8" name="TextBox 7"/>
          <p:cNvSpPr txBox="1"/>
          <p:nvPr/>
        </p:nvSpPr>
        <p:spPr>
          <a:xfrm>
            <a:off x="511200" y="4683937"/>
            <a:ext cx="7344000" cy="464743"/>
          </a:xfrm>
          <a:prstGeom prst="rect">
            <a:avLst/>
          </a:prstGeom>
        </p:spPr>
        <p:txBody>
          <a:bodyPr wrap="square">
            <a:spAutoFit/>
          </a:bodyPr>
          <a:lstStyle>
            <a:defPPr>
              <a:defRPr lang="ko-KR"/>
            </a:defPPr>
            <a:lvl1pPr indent="-285750">
              <a:buFont typeface="Wingdings" pitchFamily="2" charset="2"/>
              <a:buChar char="v"/>
              <a:defRPr sz="1500">
                <a:ln>
                  <a:solidFill>
                    <a:schemeClr val="accent1">
                      <a:alpha val="0"/>
                    </a:schemeClr>
                  </a:solidFill>
                </a:ln>
                <a:solidFill>
                  <a:schemeClr val="tx1">
                    <a:lumMod val="85000"/>
                    <a:lumOff val="15000"/>
                  </a:schemeClr>
                </a:solidFill>
                <a:latin typeface="KoPub돋움체 Bold" pitchFamily="2" charset="-127"/>
                <a:ea typeface="KoPub돋움체 Bold" pitchFamily="2" charset="-127"/>
              </a:defRPr>
            </a:lvl1pPr>
          </a:lstStyle>
          <a:p>
            <a:pPr marL="171450" indent="-171450" eaLnBrk="1" fontAlgn="auto" latinLnBrk="1" hangingPunct="1">
              <a:lnSpc>
                <a:spcPct val="110000"/>
              </a:lnSpc>
              <a:spcBef>
                <a:spcPts val="0"/>
              </a:spcBef>
              <a:spcAft>
                <a:spcPts val="0"/>
              </a:spcAft>
              <a:buFont typeface="Arial" pitchFamily="34" charset="0"/>
              <a:buChar char="•"/>
              <a:defRPr/>
            </a:pPr>
            <a:r>
              <a:rPr lang="en-US" altLang="ko-KR" sz="1100" dirty="0">
                <a:solidFill>
                  <a:schemeClr val="tx1">
                    <a:lumMod val="65000"/>
                    <a:lumOff val="35000"/>
                  </a:schemeClr>
                </a:solidFill>
                <a:latin typeface="Arial" panose="020B0604020202020204" pitchFamily="34" charset="0"/>
                <a:cs typeface="Arial" panose="020B0604020202020204" pitchFamily="34" charset="0"/>
              </a:rPr>
              <a:t>Various approaches to the optical diode chips are under development in many world research institutes, but none of them is suitable for mass-producing with semiconductor fabrication processes yet.</a:t>
            </a:r>
          </a:p>
        </p:txBody>
      </p:sp>
      <p:pic>
        <p:nvPicPr>
          <p:cNvPr id="16394" name="그림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6456" y="1547629"/>
            <a:ext cx="1746951" cy="80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4042" y="1950573"/>
            <a:ext cx="1230357" cy="52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그림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7199" y="1547629"/>
            <a:ext cx="16732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그림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2808" y="1438927"/>
            <a:ext cx="849314" cy="51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그림 1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9312" y="1440969"/>
            <a:ext cx="1560080" cy="563361"/>
          </a:xfrm>
          <a:prstGeom prst="rect">
            <a:avLst/>
          </a:prstGeom>
          <a:noFill/>
          <a:ln w="127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2" name="슬라이드 번호 개체 틀 1"/>
          <p:cNvSpPr>
            <a:spLocks noGrp="1"/>
          </p:cNvSpPr>
          <p:nvPr>
            <p:ph type="sldNum" sz="quarter" idx="12"/>
          </p:nvPr>
        </p:nvSpPr>
        <p:spPr/>
        <p:txBody>
          <a:bodyPr/>
          <a:lstStyle/>
          <a:p>
            <a:pPr>
              <a:defRPr/>
            </a:pPr>
            <a:fld id="{7F391977-49C2-4C0B-9DF3-2F12A1D14A92}" type="slidenum">
              <a:rPr lang="ko-KR" altLang="en-US" smtClean="0">
                <a:latin typeface="Arial" panose="020B0604020202020204" pitchFamily="34" charset="0"/>
                <a:cs typeface="Arial" panose="020B0604020202020204" pitchFamily="34" charset="0"/>
              </a:rPr>
              <a:pPr>
                <a:defRPr/>
              </a:pPr>
              <a:t>5</a:t>
            </a:fld>
            <a:endParaRPr lang="ko-KR" altLang="en-US">
              <a:latin typeface="Arial" panose="020B0604020202020204" pitchFamily="34" charset="0"/>
              <a:cs typeface="Arial" panose="020B0604020202020204" pitchFamily="34" charset="0"/>
            </a:endParaRPr>
          </a:p>
        </p:txBody>
      </p:sp>
      <p:pic>
        <p:nvPicPr>
          <p:cNvPr id="12" name="그림 11"/>
          <p:cNvPicPr>
            <a:picLocks noChangeAspect="1"/>
          </p:cNvPicPr>
          <p:nvPr/>
        </p:nvPicPr>
        <p:blipFill>
          <a:blip r:embed="rId8"/>
          <a:stretch>
            <a:fillRect/>
          </a:stretch>
        </p:blipFill>
        <p:spPr>
          <a:xfrm>
            <a:off x="4256354" y="1466628"/>
            <a:ext cx="613750" cy="571095"/>
          </a:xfrm>
          <a:prstGeom prst="rect">
            <a:avLst/>
          </a:prstGeom>
        </p:spPr>
      </p:pic>
      <p:pic>
        <p:nvPicPr>
          <p:cNvPr id="5" name="그림 4">
            <a:extLst>
              <a:ext uri="{FF2B5EF4-FFF2-40B4-BE49-F238E27FC236}">
                <a16:creationId xmlns:a16="http://schemas.microsoft.com/office/drawing/2014/main" id="{17644152-7F57-EE07-E28D-7392D84EE32E}"/>
              </a:ext>
            </a:extLst>
          </p:cNvPr>
          <p:cNvPicPr>
            <a:picLocks noChangeAspect="1"/>
          </p:cNvPicPr>
          <p:nvPr/>
        </p:nvPicPr>
        <p:blipFill>
          <a:blip r:embed="rId9"/>
          <a:stretch>
            <a:fillRect/>
          </a:stretch>
        </p:blipFill>
        <p:spPr>
          <a:xfrm>
            <a:off x="7307629" y="2039387"/>
            <a:ext cx="1230357" cy="402763"/>
          </a:xfrm>
          <a:prstGeom prst="rect">
            <a:avLst/>
          </a:prstGeom>
          <a:ln w="12700">
            <a:solidFill>
              <a:srgbClr val="00B050"/>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592" y="257731"/>
            <a:ext cx="1223412"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Solution</a:t>
            </a:r>
            <a:endParaRPr lang="ko-KR" altLang="en-US"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endParaRPr>
          </a:p>
        </p:txBody>
      </p:sp>
      <p:sp>
        <p:nvSpPr>
          <p:cNvPr id="7" name="슬라이드 번호 개체 틀 6"/>
          <p:cNvSpPr>
            <a:spLocks noGrp="1"/>
          </p:cNvSpPr>
          <p:nvPr>
            <p:ph type="sldNum" sz="quarter" idx="12"/>
          </p:nvPr>
        </p:nvSpPr>
        <p:spPr/>
        <p:txBody>
          <a:bodyPr/>
          <a:lstStyle/>
          <a:p>
            <a:pPr>
              <a:defRPr/>
            </a:pPr>
            <a:fld id="{7F391977-49C2-4C0B-9DF3-2F12A1D14A92}" type="slidenum">
              <a:rPr lang="ko-KR" altLang="en-US" smtClean="0">
                <a:latin typeface="Arial" panose="020B0604020202020204" pitchFamily="34" charset="0"/>
                <a:cs typeface="Arial" panose="020B0604020202020204" pitchFamily="34" charset="0"/>
              </a:rPr>
              <a:pPr>
                <a:defRPr/>
              </a:pPr>
              <a:t>6</a:t>
            </a:fld>
            <a:endParaRPr lang="ko-KR" altLang="en-US">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65EB7E73-0749-1FDF-F473-715309379999}"/>
              </a:ext>
            </a:extLst>
          </p:cNvPr>
          <p:cNvSpPr/>
          <p:nvPr/>
        </p:nvSpPr>
        <p:spPr>
          <a:xfrm>
            <a:off x="0" y="670950"/>
            <a:ext cx="9144000" cy="10984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anchor="ctr"/>
          <a:lstStyle/>
          <a:p>
            <a:pPr eaLnBrk="1" fontAlgn="auto" latinLnBrk="1" hangingPunct="1">
              <a:lnSpc>
                <a:spcPct val="130000"/>
              </a:lnSpc>
              <a:spcBef>
                <a:spcPts val="0"/>
              </a:spcBef>
              <a:spcAft>
                <a:spcPts val="0"/>
              </a:spcAft>
              <a:defRPr/>
            </a:pPr>
            <a:endParaRPr lang="ko-KR" altLang="en-US" sz="1500" dirty="0">
              <a:ln>
                <a:solidFill>
                  <a:schemeClr val="accent1">
                    <a:alpha val="0"/>
                  </a:schemeClr>
                </a:solidFill>
              </a:ln>
              <a:solidFill>
                <a:srgbClr val="CC0066"/>
              </a:solidFill>
              <a:latin typeface="Arial" panose="020B0604020202020204" pitchFamily="34" charset="0"/>
              <a:ea typeface="KoPub돋움체 Bold" pitchFamily="2" charset="-127"/>
              <a:cs typeface="Arial" panose="020B0604020202020204" pitchFamily="34" charset="0"/>
            </a:endParaRPr>
          </a:p>
        </p:txBody>
      </p:sp>
      <p:sp>
        <p:nvSpPr>
          <p:cNvPr id="10" name="_x1210455680">
            <a:extLst>
              <a:ext uri="{FF2B5EF4-FFF2-40B4-BE49-F238E27FC236}">
                <a16:creationId xmlns:a16="http://schemas.microsoft.com/office/drawing/2014/main" id="{82E9A31C-A6CF-8612-2D00-2EB3D03120F5}"/>
              </a:ext>
            </a:extLst>
          </p:cNvPr>
          <p:cNvSpPr>
            <a:spLocks noChangeArrowheads="1"/>
          </p:cNvSpPr>
          <p:nvPr/>
        </p:nvSpPr>
        <p:spPr bwMode="auto">
          <a:xfrm>
            <a:off x="257100" y="714300"/>
            <a:ext cx="8416925" cy="33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fontAlgn="auto" hangingPunct="1">
              <a:spcBef>
                <a:spcPts val="1200"/>
              </a:spcBef>
              <a:spcAft>
                <a:spcPts val="0"/>
              </a:spcAft>
              <a:buFont typeface="Wingdings" pitchFamily="2" charset="2"/>
              <a:buChar char="v"/>
              <a:defRPr/>
            </a:pPr>
            <a:r>
              <a:rPr lang="en-US" altLang="ko-KR" sz="1400" b="1" dirty="0">
                <a:ln>
                  <a:solidFill>
                    <a:schemeClr val="accent1">
                      <a:alpha val="0"/>
                    </a:schemeClr>
                  </a:solidFill>
                </a:ln>
                <a:solidFill>
                  <a:srgbClr val="CC00CC"/>
                </a:solidFill>
                <a:latin typeface="Arial" panose="020B0604020202020204" pitchFamily="34" charset="0"/>
                <a:ea typeface="KoPub돋움체 Bold" pitchFamily="2" charset="-127"/>
                <a:cs typeface="Arial" panose="020B0604020202020204" pitchFamily="34" charset="0"/>
              </a:rPr>
              <a:t>Optical diode chips</a:t>
            </a:r>
            <a:r>
              <a:rPr lang="ko-KR" altLang="en-US" sz="1400" b="1" dirty="0">
                <a:ln>
                  <a:solidFill>
                    <a:schemeClr val="accent1">
                      <a:alpha val="0"/>
                    </a:schemeClr>
                  </a:solidFill>
                </a:ln>
                <a:solidFill>
                  <a:srgbClr val="CC00CC"/>
                </a:solidFill>
                <a:latin typeface="Arial" panose="020B0604020202020204" pitchFamily="34" charset="0"/>
                <a:ea typeface="KoPub돋움체 Bold" pitchFamily="2" charset="-127"/>
                <a:cs typeface="Arial" panose="020B0604020202020204" pitchFamily="34" charset="0"/>
              </a:rPr>
              <a:t> </a:t>
            </a:r>
            <a:r>
              <a:rPr lang="en-US" altLang="ko-KR" sz="140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suitable to semiconductor fab processes and mass production</a:t>
            </a:r>
            <a:endParaRPr lang="en-US" altLang="ko-KR" sz="1100" b="1" dirty="0">
              <a:ln>
                <a:solidFill>
                  <a:schemeClr val="accent1">
                    <a:alpha val="0"/>
                  </a:schemeClr>
                </a:solidFill>
              </a:ln>
              <a:solidFill>
                <a:schemeClr val="tx1">
                  <a:lumMod val="65000"/>
                  <a:lumOff val="35000"/>
                </a:schemeClr>
              </a:solidFill>
              <a:latin typeface="Arial" panose="020B0604020202020204" pitchFamily="34" charset="0"/>
              <a:ea typeface="KoPub돋움체 Medium" pitchFamily="2" charset="-127"/>
              <a:cs typeface="Arial" panose="020B0604020202020204" pitchFamily="34" charset="0"/>
            </a:endParaRPr>
          </a:p>
        </p:txBody>
      </p:sp>
      <p:sp>
        <p:nvSpPr>
          <p:cNvPr id="11" name="직사각형 10">
            <a:extLst>
              <a:ext uri="{FF2B5EF4-FFF2-40B4-BE49-F238E27FC236}">
                <a16:creationId xmlns:a16="http://schemas.microsoft.com/office/drawing/2014/main" id="{6A49AD17-3124-5F4A-EB47-9391F74EACCD}"/>
              </a:ext>
            </a:extLst>
          </p:cNvPr>
          <p:cNvSpPr/>
          <p:nvPr/>
        </p:nvSpPr>
        <p:spPr>
          <a:xfrm>
            <a:off x="524422" y="1032386"/>
            <a:ext cx="7833750" cy="293607"/>
          </a:xfrm>
          <a:prstGeom prst="rect">
            <a:avLst/>
          </a:prstGeom>
        </p:spPr>
        <p:txBody>
          <a:bodyPr wrap="square">
            <a:spAutoFit/>
          </a:bodyPr>
          <a:lstStyle/>
          <a:p>
            <a:pPr marL="285750" indent="-285750" eaLnBrk="1" fontAlgn="auto" hangingPunct="1">
              <a:lnSpc>
                <a:spcPct val="120000"/>
              </a:lnSpc>
              <a:spcBef>
                <a:spcPts val="1200"/>
              </a:spcBef>
              <a:spcAft>
                <a:spcPts val="0"/>
              </a:spcAft>
              <a:buFont typeface="Arial" pitchFamily="34" charset="0"/>
              <a:buChar char="•"/>
              <a:defRPr/>
            </a:pPr>
            <a:r>
              <a:rPr lang="en-US" altLang="ko-KR" sz="1200" b="1"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World first attempt </a:t>
            </a:r>
            <a:r>
              <a:rPr lang="en-US" altLang="ko-KR" sz="1200" dirty="0">
                <a:ln>
                  <a:solidFill>
                    <a:schemeClr val="accent1">
                      <a:alpha val="0"/>
                    </a:schemeClr>
                  </a:solidFill>
                </a:ln>
                <a:solidFill>
                  <a:schemeClr val="tx1">
                    <a:lumMod val="85000"/>
                    <a:lumOff val="15000"/>
                  </a:schemeClr>
                </a:solidFill>
                <a:latin typeface="Arial" panose="020B0604020202020204" pitchFamily="34" charset="0"/>
                <a:ea typeface="KoPub돋움체 Bold" pitchFamily="2" charset="-127"/>
                <a:cs typeface="Arial" panose="020B0604020202020204" pitchFamily="34" charset="0"/>
              </a:rPr>
              <a:t>of optical diode chips </a:t>
            </a:r>
            <a:r>
              <a:rPr lang="en-US" altLang="ko-KR" sz="1200" dirty="0">
                <a:ln>
                  <a:solidFill>
                    <a:schemeClr val="accent1">
                      <a:alpha val="0"/>
                    </a:schemeClr>
                  </a:solidFill>
                </a:ln>
                <a:solidFill>
                  <a:srgbClr val="CC00CC"/>
                </a:solidFill>
                <a:latin typeface="Arial" panose="020B0604020202020204" pitchFamily="34" charset="0"/>
                <a:ea typeface="KoPub돋움체 Bold" pitchFamily="2" charset="-127"/>
                <a:cs typeface="Arial" panose="020B0604020202020204" pitchFamily="34" charset="0"/>
              </a:rPr>
              <a:t>suitable to mass production-enabled semiconductor fab processes.</a:t>
            </a:r>
            <a:endParaRPr lang="en-US" altLang="ko-KR" sz="120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sp>
        <p:nvSpPr>
          <p:cNvPr id="12" name="직사각형 11">
            <a:extLst>
              <a:ext uri="{FF2B5EF4-FFF2-40B4-BE49-F238E27FC236}">
                <a16:creationId xmlns:a16="http://schemas.microsoft.com/office/drawing/2014/main" id="{BDAE5F1E-5A1C-C786-57D8-CE30211C57A3}"/>
              </a:ext>
            </a:extLst>
          </p:cNvPr>
          <p:cNvSpPr/>
          <p:nvPr/>
        </p:nvSpPr>
        <p:spPr>
          <a:xfrm>
            <a:off x="524422" y="1342089"/>
            <a:ext cx="5732378" cy="293607"/>
          </a:xfrm>
          <a:prstGeom prst="rect">
            <a:avLst/>
          </a:prstGeom>
        </p:spPr>
        <p:txBody>
          <a:bodyPr wrap="square">
            <a:spAutoFit/>
          </a:bodyPr>
          <a:lstStyle/>
          <a:p>
            <a:pPr marL="285750" indent="-285750" eaLnBrk="1" fontAlgn="auto" hangingPunct="1">
              <a:lnSpc>
                <a:spcPct val="120000"/>
              </a:lnSpc>
              <a:spcBef>
                <a:spcPts val="600"/>
              </a:spcBef>
              <a:spcAft>
                <a:spcPts val="0"/>
              </a:spcAft>
              <a:buFont typeface="Arial" pitchFamily="34" charset="0"/>
              <a:buChar char="•"/>
              <a:defRPr/>
            </a:pPr>
            <a:r>
              <a:rPr lang="en-US" altLang="ko-KR" sz="1200" dirty="0">
                <a:ln>
                  <a:solidFill>
                    <a:schemeClr val="accent1">
                      <a:alpha val="0"/>
                    </a:schemeClr>
                  </a:solidFill>
                </a:ln>
                <a:solidFill>
                  <a:srgbClr val="CC00CC"/>
                </a:solidFill>
                <a:latin typeface="Arial" panose="020B0604020202020204" pitchFamily="34" charset="0"/>
                <a:ea typeface="KoPub돋움체 Bold" pitchFamily="2" charset="-127"/>
                <a:cs typeface="Arial" panose="020B0604020202020204" pitchFamily="34" charset="0"/>
              </a:rPr>
              <a:t>A key device </a:t>
            </a:r>
            <a:r>
              <a:rPr lang="en-US" altLang="ko-KR" sz="120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sym typeface="Symbol" panose="05050102010706020507" pitchFamily="18" charset="2"/>
              </a:rPr>
              <a:t>to  enable massive integration of photonic integrated devices</a:t>
            </a:r>
            <a:endParaRPr lang="en-US" altLang="ko-KR" sz="120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endParaRPr>
          </a:p>
        </p:txBody>
      </p:sp>
      <p:grpSp>
        <p:nvGrpSpPr>
          <p:cNvPr id="13" name="그룹 12">
            <a:extLst>
              <a:ext uri="{FF2B5EF4-FFF2-40B4-BE49-F238E27FC236}">
                <a16:creationId xmlns:a16="http://schemas.microsoft.com/office/drawing/2014/main" id="{647980AE-D8DC-21FD-C19B-FF804EF5A97D}"/>
              </a:ext>
            </a:extLst>
          </p:cNvPr>
          <p:cNvGrpSpPr/>
          <p:nvPr/>
        </p:nvGrpSpPr>
        <p:grpSpPr>
          <a:xfrm>
            <a:off x="61392" y="1980899"/>
            <a:ext cx="3776208" cy="1123884"/>
            <a:chOff x="-511475" y="-25678"/>
            <a:chExt cx="11752495" cy="4148563"/>
          </a:xfrm>
        </p:grpSpPr>
        <p:pic>
          <p:nvPicPr>
            <p:cNvPr id="14" name="그림 13">
              <a:extLst>
                <a:ext uri="{FF2B5EF4-FFF2-40B4-BE49-F238E27FC236}">
                  <a16:creationId xmlns:a16="http://schemas.microsoft.com/office/drawing/2014/main" id="{B4859EF2-FB2C-C494-8A38-B15F3FDD8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35561">
              <a:off x="1179526" y="-25678"/>
              <a:ext cx="9928625" cy="2904365"/>
            </a:xfrm>
            <a:prstGeom prst="rect">
              <a:avLst/>
            </a:prstGeom>
          </p:spPr>
        </p:pic>
        <p:pic>
          <p:nvPicPr>
            <p:cNvPr id="15" name="그림 14">
              <a:extLst>
                <a:ext uri="{FF2B5EF4-FFF2-40B4-BE49-F238E27FC236}">
                  <a16:creationId xmlns:a16="http://schemas.microsoft.com/office/drawing/2014/main" id="{08C1478D-A450-3D64-D663-CBCAB12698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475" y="2217886"/>
              <a:ext cx="3867512" cy="1904999"/>
            </a:xfrm>
            <a:prstGeom prst="rect">
              <a:avLst/>
            </a:prstGeom>
          </p:spPr>
        </p:pic>
        <p:sp>
          <p:nvSpPr>
            <p:cNvPr id="16" name="직사각형 15">
              <a:extLst>
                <a:ext uri="{FF2B5EF4-FFF2-40B4-BE49-F238E27FC236}">
                  <a16:creationId xmlns:a16="http://schemas.microsoft.com/office/drawing/2014/main" id="{9D398288-C2A2-AFAB-4051-C0F0A584310F}"/>
                </a:ext>
              </a:extLst>
            </p:cNvPr>
            <p:cNvSpPr/>
            <p:nvPr/>
          </p:nvSpPr>
          <p:spPr>
            <a:xfrm>
              <a:off x="1077037" y="245768"/>
              <a:ext cx="10163983" cy="1875276"/>
            </a:xfrm>
            <a:prstGeom prst="rect">
              <a:avLst/>
            </a:prstGeom>
            <a:ln>
              <a:solidFill>
                <a:schemeClr val="tx1"/>
              </a:solidFill>
            </a:ln>
            <a:scene3d>
              <a:camera prst="isometricOffAxis1To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pic>
        <p:nvPicPr>
          <p:cNvPr id="17" name="그림 16">
            <a:extLst>
              <a:ext uri="{FF2B5EF4-FFF2-40B4-BE49-F238E27FC236}">
                <a16:creationId xmlns:a16="http://schemas.microsoft.com/office/drawing/2014/main" id="{DF88ED1D-EDDC-1F36-B7F1-BECAF7D8F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600" y="3327657"/>
            <a:ext cx="4103201" cy="1400217"/>
          </a:xfrm>
          <a:prstGeom prst="rect">
            <a:avLst/>
          </a:prstGeom>
        </p:spPr>
      </p:pic>
      <p:pic>
        <p:nvPicPr>
          <p:cNvPr id="19" name="그림 18">
            <a:extLst>
              <a:ext uri="{FF2B5EF4-FFF2-40B4-BE49-F238E27FC236}">
                <a16:creationId xmlns:a16="http://schemas.microsoft.com/office/drawing/2014/main" id="{43203540-04C6-B761-1E00-C9F9E5B1E043}"/>
              </a:ext>
            </a:extLst>
          </p:cNvPr>
          <p:cNvPicPr>
            <a:picLocks noChangeAspect="1"/>
          </p:cNvPicPr>
          <p:nvPr/>
        </p:nvPicPr>
        <p:blipFill>
          <a:blip r:embed="rId6"/>
          <a:stretch>
            <a:fillRect/>
          </a:stretch>
        </p:blipFill>
        <p:spPr>
          <a:xfrm>
            <a:off x="3934156" y="1785478"/>
            <a:ext cx="5044244" cy="2443756"/>
          </a:xfrm>
          <a:prstGeom prst="rect">
            <a:avLst/>
          </a:prstGeom>
        </p:spPr>
      </p:pic>
      <p:pic>
        <p:nvPicPr>
          <p:cNvPr id="2" name="그림 1">
            <a:extLst>
              <a:ext uri="{FF2B5EF4-FFF2-40B4-BE49-F238E27FC236}">
                <a16:creationId xmlns:a16="http://schemas.microsoft.com/office/drawing/2014/main" id="{5B000B8C-2BD5-42EF-D138-ECF4A473B7AA}"/>
              </a:ext>
            </a:extLst>
          </p:cNvPr>
          <p:cNvPicPr>
            <a:picLocks noChangeAspect="1"/>
          </p:cNvPicPr>
          <p:nvPr/>
        </p:nvPicPr>
        <p:blipFill>
          <a:blip r:embed="rId7"/>
          <a:stretch>
            <a:fillRect/>
          </a:stretch>
        </p:blipFill>
        <p:spPr>
          <a:xfrm>
            <a:off x="3784353" y="4255649"/>
            <a:ext cx="1254055" cy="818620"/>
          </a:xfrm>
          <a:prstGeom prst="rect">
            <a:avLst/>
          </a:prstGeom>
          <a:ln w="3175">
            <a:solidFill>
              <a:schemeClr val="bg1">
                <a:lumMod val="75000"/>
              </a:schemeClr>
            </a:solidFill>
          </a:ln>
        </p:spPr>
      </p:pic>
      <p:pic>
        <p:nvPicPr>
          <p:cNvPr id="3" name="그림 2">
            <a:extLst>
              <a:ext uri="{FF2B5EF4-FFF2-40B4-BE49-F238E27FC236}">
                <a16:creationId xmlns:a16="http://schemas.microsoft.com/office/drawing/2014/main" id="{5A20ACB7-BD78-659C-8985-49B5BE5BECFB}"/>
              </a:ext>
            </a:extLst>
          </p:cNvPr>
          <p:cNvPicPr>
            <a:picLocks noChangeAspect="1"/>
          </p:cNvPicPr>
          <p:nvPr/>
        </p:nvPicPr>
        <p:blipFill>
          <a:blip r:embed="rId8"/>
          <a:stretch>
            <a:fillRect/>
          </a:stretch>
        </p:blipFill>
        <p:spPr>
          <a:xfrm>
            <a:off x="5090400" y="4255773"/>
            <a:ext cx="3931200" cy="77837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a:extLst>
              <a:ext uri="{FF2B5EF4-FFF2-40B4-BE49-F238E27FC236}">
                <a16:creationId xmlns:a16="http://schemas.microsoft.com/office/drawing/2014/main" id="{5F2197DF-E536-9888-0840-64B00BAB5753}"/>
              </a:ext>
            </a:extLst>
          </p:cNvPr>
          <p:cNvSpPr/>
          <p:nvPr/>
        </p:nvSpPr>
        <p:spPr>
          <a:xfrm>
            <a:off x="165600" y="710897"/>
            <a:ext cx="5235506" cy="3425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anchor="ctr"/>
          <a:lstStyle/>
          <a:p>
            <a:pPr eaLnBrk="1" fontAlgn="auto" latinLnBrk="1" hangingPunct="1">
              <a:lnSpc>
                <a:spcPct val="130000"/>
              </a:lnSpc>
              <a:spcBef>
                <a:spcPts val="0"/>
              </a:spcBef>
              <a:spcAft>
                <a:spcPts val="0"/>
              </a:spcAft>
              <a:defRPr/>
            </a:pPr>
            <a:endParaRPr lang="ko-KR" altLang="en-US" sz="1500" dirty="0">
              <a:ln>
                <a:solidFill>
                  <a:schemeClr val="accent1">
                    <a:alpha val="0"/>
                  </a:schemeClr>
                </a:solidFill>
              </a:ln>
              <a:solidFill>
                <a:srgbClr val="CC0066"/>
              </a:solidFill>
              <a:latin typeface="KoPub돋움체 Bold" pitchFamily="2" charset="-127"/>
              <a:ea typeface="KoPub돋움체 Bold" pitchFamily="2" charset="-127"/>
            </a:endParaRPr>
          </a:p>
        </p:txBody>
      </p:sp>
      <p:sp>
        <p:nvSpPr>
          <p:cNvPr id="4" name="TextBox 3"/>
          <p:cNvSpPr txBox="1"/>
          <p:nvPr/>
        </p:nvSpPr>
        <p:spPr>
          <a:xfrm>
            <a:off x="322592" y="257731"/>
            <a:ext cx="1175835"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Product</a:t>
            </a:r>
          </a:p>
        </p:txBody>
      </p:sp>
      <p:sp>
        <p:nvSpPr>
          <p:cNvPr id="3" name="TextBox 2"/>
          <p:cNvSpPr txBox="1"/>
          <p:nvPr/>
        </p:nvSpPr>
        <p:spPr>
          <a:xfrm>
            <a:off x="165600" y="670950"/>
            <a:ext cx="3939976" cy="379078"/>
          </a:xfrm>
          <a:prstGeom prst="rect">
            <a:avLst/>
          </a:prstGeom>
        </p:spPr>
        <p:txBody>
          <a:bodyPr wrap="square">
            <a:spAutoFit/>
          </a:bodyPr>
          <a:lstStyle>
            <a:defPPr>
              <a:defRPr lang="ko-KR"/>
            </a:defPPr>
            <a:lvl1pPr indent="-285750">
              <a:buFont typeface="Wingdings" pitchFamily="2" charset="2"/>
              <a:buChar char="v"/>
              <a:defRPr sz="1500">
                <a:ln>
                  <a:solidFill>
                    <a:schemeClr val="accent1">
                      <a:alpha val="0"/>
                    </a:schemeClr>
                  </a:solidFill>
                </a:ln>
                <a:solidFill>
                  <a:schemeClr val="tx1">
                    <a:lumMod val="85000"/>
                    <a:lumOff val="15000"/>
                  </a:schemeClr>
                </a:solidFill>
                <a:latin typeface="KoPub돋움체 Bold" pitchFamily="2" charset="-127"/>
                <a:ea typeface="KoPub돋움체 Bold" pitchFamily="2" charset="-127"/>
              </a:defRPr>
            </a:lvl1pPr>
          </a:lstStyle>
          <a:p>
            <a:pPr eaLnBrk="1" fontAlgn="auto" latinLnBrk="1" hangingPunct="1">
              <a:lnSpc>
                <a:spcPct val="130000"/>
              </a:lnSpc>
              <a:spcBef>
                <a:spcPts val="0"/>
              </a:spcBef>
              <a:spcAft>
                <a:spcPts val="0"/>
              </a:spcAft>
              <a:defRPr/>
            </a:pPr>
            <a:r>
              <a:rPr lang="en-US" altLang="ko-KR" sz="1600" b="1" spc="-30" dirty="0">
                <a:solidFill>
                  <a:srgbClr val="CC0066"/>
                </a:solidFill>
                <a:latin typeface="Arial" panose="020B0604020202020204" pitchFamily="34" charset="0"/>
                <a:cs typeface="Arial" panose="020B0604020202020204" pitchFamily="34" charset="0"/>
              </a:rPr>
              <a:t>Optical diode chip</a:t>
            </a:r>
            <a:endParaRPr lang="ko-KR" altLang="en-US" sz="1600" b="1" spc="-30" dirty="0">
              <a:solidFill>
                <a:srgbClr val="CC0066"/>
              </a:solidFill>
              <a:latin typeface="Arial" panose="020B0604020202020204" pitchFamily="34" charset="0"/>
              <a:cs typeface="Arial" panose="020B0604020202020204" pitchFamily="34" charset="0"/>
            </a:endParaRPr>
          </a:p>
        </p:txBody>
      </p:sp>
      <p:sp>
        <p:nvSpPr>
          <p:cNvPr id="2" name="직사각형 1"/>
          <p:cNvSpPr/>
          <p:nvPr/>
        </p:nvSpPr>
        <p:spPr>
          <a:xfrm>
            <a:off x="5099981" y="1915579"/>
            <a:ext cx="3752698" cy="1323952"/>
          </a:xfrm>
          <a:prstGeom prst="rect">
            <a:avLst/>
          </a:prstGeom>
        </p:spPr>
        <p:txBody>
          <a:bodyPr wrap="square">
            <a:spAutoFit/>
          </a:bodyPr>
          <a:lstStyle/>
          <a:p>
            <a:pPr marL="171450" indent="-171450" eaLnBrk="1" fontAlgn="auto" latinLnBrk="1" hangingPunct="1">
              <a:lnSpc>
                <a:spcPct val="120000"/>
              </a:lnSpc>
              <a:spcBef>
                <a:spcPts val="600"/>
              </a:spcBef>
              <a:spcAft>
                <a:spcPts val="0"/>
              </a:spcAft>
              <a:buFont typeface="Arial" pitchFamily="34" charset="0"/>
              <a:buChar char="•"/>
              <a:defRPr/>
            </a:pPr>
            <a:r>
              <a:rPr lang="en-US" altLang="ko-KR" sz="16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Insertion loss: &lt; 2 dB</a:t>
            </a:r>
            <a:r>
              <a:rPr lang="en-US" altLang="ko-KR" sz="1600" dirty="0">
                <a:ln>
                  <a:solidFill>
                    <a:schemeClr val="accent1">
                      <a:alpha val="0"/>
                    </a:schemeClr>
                  </a:solidFill>
                </a:ln>
                <a:solidFill>
                  <a:schemeClr val="tx1">
                    <a:lumMod val="85000"/>
                    <a:lumOff val="15000"/>
                  </a:schemeClr>
                </a:solidFill>
                <a:latin typeface="Arial" panose="020B0604020202020204" pitchFamily="34" charset="0"/>
                <a:ea typeface="KoPub돋움체 Medium" pitchFamily="2" charset="-127"/>
                <a:cs typeface="Arial" panose="020B0604020202020204" pitchFamily="34" charset="0"/>
              </a:rPr>
              <a:t>,  </a:t>
            </a:r>
          </a:p>
          <a:p>
            <a:pPr marL="171450" indent="-171450" eaLnBrk="1" fontAlgn="auto" latinLnBrk="1" hangingPunct="1">
              <a:lnSpc>
                <a:spcPct val="120000"/>
              </a:lnSpc>
              <a:spcBef>
                <a:spcPts val="600"/>
              </a:spcBef>
              <a:spcAft>
                <a:spcPts val="0"/>
              </a:spcAft>
              <a:buFont typeface="Arial" pitchFamily="34" charset="0"/>
              <a:buChar char="•"/>
              <a:defRPr/>
            </a:pPr>
            <a:r>
              <a:rPr lang="en-US" altLang="ko-KR" sz="1600" dirty="0">
                <a:ln>
                  <a:solidFill>
                    <a:schemeClr val="accent1">
                      <a:alpha val="0"/>
                    </a:schemeClr>
                  </a:solidFill>
                </a:ln>
                <a:solidFill>
                  <a:srgbClr val="0070C0"/>
                </a:solidFill>
                <a:latin typeface="Arial" panose="020B0604020202020204" pitchFamily="34" charset="0"/>
                <a:ea typeface="KoPub돋움체 Medium" pitchFamily="2" charset="-127"/>
                <a:cs typeface="Arial" panose="020B0604020202020204" pitchFamily="34" charset="0"/>
              </a:rPr>
              <a:t>optical isolation: &gt; 25 dB                                       </a:t>
            </a:r>
            <a:r>
              <a:rPr lang="en-US" altLang="ko-KR" sz="1600" dirty="0">
                <a:ln>
                  <a:solidFill>
                    <a:schemeClr val="accent1">
                      <a:alpha val="0"/>
                    </a:schemeClr>
                  </a:solidFill>
                </a:ln>
                <a:solidFill>
                  <a:schemeClr val="tx1">
                    <a:lumMod val="65000"/>
                    <a:lumOff val="35000"/>
                  </a:schemeClr>
                </a:solidFill>
                <a:latin typeface="Arial" panose="020B0604020202020204" pitchFamily="34" charset="0"/>
                <a:ea typeface="KoPub돋움체 Medium" pitchFamily="2" charset="-127"/>
                <a:cs typeface="Arial" panose="020B0604020202020204" pitchFamily="34" charset="0"/>
              </a:rPr>
              <a:t>(Ultimate target: &lt; 1 dB insertion loss &amp; &gt; 30 dB optical isolation)</a:t>
            </a:r>
          </a:p>
        </p:txBody>
      </p:sp>
      <p:sp>
        <p:nvSpPr>
          <p:cNvPr id="5" name="슬라이드 번호 개체 틀 4"/>
          <p:cNvSpPr>
            <a:spLocks noGrp="1"/>
          </p:cNvSpPr>
          <p:nvPr>
            <p:ph type="sldNum" sz="quarter" idx="12"/>
          </p:nvPr>
        </p:nvSpPr>
        <p:spPr/>
        <p:txBody>
          <a:bodyPr/>
          <a:lstStyle/>
          <a:p>
            <a:pPr>
              <a:defRPr/>
            </a:pPr>
            <a:fld id="{7F391977-49C2-4C0B-9DF3-2F12A1D14A92}" type="slidenum">
              <a:rPr lang="ko-KR" altLang="en-US" smtClean="0">
                <a:latin typeface="Arial" panose="020B0604020202020204" pitchFamily="34" charset="0"/>
                <a:cs typeface="Arial" panose="020B0604020202020204" pitchFamily="34" charset="0"/>
              </a:rPr>
              <a:pPr>
                <a:defRPr/>
              </a:pPr>
              <a:t>7</a:t>
            </a:fld>
            <a:endParaRPr lang="ko-KR" altLang="en-US">
              <a:latin typeface="Arial" panose="020B0604020202020204" pitchFamily="34" charset="0"/>
              <a:cs typeface="Arial" panose="020B0604020202020204" pitchFamily="34" charset="0"/>
            </a:endParaRPr>
          </a:p>
        </p:txBody>
      </p:sp>
      <p:sp>
        <p:nvSpPr>
          <p:cNvPr id="17" name="TextBox 16"/>
          <p:cNvSpPr txBox="1"/>
          <p:nvPr/>
        </p:nvSpPr>
        <p:spPr>
          <a:xfrm>
            <a:off x="4808988" y="1441483"/>
            <a:ext cx="2764800" cy="379078"/>
          </a:xfrm>
          <a:prstGeom prst="rect">
            <a:avLst/>
          </a:prstGeom>
        </p:spPr>
        <p:txBody>
          <a:bodyPr wrap="square">
            <a:spAutoFit/>
          </a:bodyPr>
          <a:lstStyle>
            <a:defPPr>
              <a:defRPr lang="ko-KR"/>
            </a:defPPr>
            <a:lvl1pPr indent="-285750">
              <a:buFont typeface="Wingdings" pitchFamily="2" charset="2"/>
              <a:buChar char="v"/>
              <a:defRPr sz="1500">
                <a:ln>
                  <a:solidFill>
                    <a:schemeClr val="accent1">
                      <a:alpha val="0"/>
                    </a:schemeClr>
                  </a:solidFill>
                </a:ln>
                <a:solidFill>
                  <a:schemeClr val="tx1">
                    <a:lumMod val="85000"/>
                    <a:lumOff val="15000"/>
                  </a:schemeClr>
                </a:solidFill>
                <a:latin typeface="KoPub돋움체 Bold" pitchFamily="2" charset="-127"/>
                <a:ea typeface="KoPub돋움체 Bold" pitchFamily="2" charset="-127"/>
              </a:defRPr>
            </a:lvl1pPr>
          </a:lstStyle>
          <a:p>
            <a:pPr marL="180975" indent="-180975" eaLnBrk="1" fontAlgn="auto" latinLnBrk="1" hangingPunct="1">
              <a:lnSpc>
                <a:spcPct val="130000"/>
              </a:lnSpc>
              <a:spcBef>
                <a:spcPts val="0"/>
              </a:spcBef>
              <a:spcAft>
                <a:spcPts val="0"/>
              </a:spcAft>
              <a:buFont typeface="Wingdings" panose="05000000000000000000" pitchFamily="2" charset="2"/>
              <a:buChar char="l"/>
              <a:defRPr/>
            </a:pPr>
            <a:r>
              <a:rPr lang="en-US" altLang="ko-KR" sz="1600" b="1" spc="-30" dirty="0">
                <a:latin typeface="Arial" panose="020B0604020202020204" pitchFamily="34" charset="0"/>
                <a:cs typeface="Arial" panose="020B0604020202020204" pitchFamily="34" charset="0"/>
              </a:rPr>
              <a:t>Target performances</a:t>
            </a:r>
            <a:endParaRPr lang="ko-KR" altLang="en-US" sz="1600" b="1" spc="-3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DB9EF518-275A-654B-BAF2-B6AE9008E0FE}"/>
              </a:ext>
            </a:extLst>
          </p:cNvPr>
          <p:cNvSpPr/>
          <p:nvPr/>
        </p:nvSpPr>
        <p:spPr>
          <a:xfrm>
            <a:off x="2219125" y="1494701"/>
            <a:ext cx="1964075" cy="34255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그림 23">
            <a:extLst>
              <a:ext uri="{FF2B5EF4-FFF2-40B4-BE49-F238E27FC236}">
                <a16:creationId xmlns:a16="http://schemas.microsoft.com/office/drawing/2014/main" id="{C462911B-3EFB-AD56-2972-260253702F6E}"/>
              </a:ext>
            </a:extLst>
          </p:cNvPr>
          <p:cNvPicPr>
            <a:picLocks noChangeAspect="1"/>
          </p:cNvPicPr>
          <p:nvPr/>
        </p:nvPicPr>
        <p:blipFill>
          <a:blip r:embed="rId3"/>
          <a:stretch>
            <a:fillRect/>
          </a:stretch>
        </p:blipFill>
        <p:spPr>
          <a:xfrm>
            <a:off x="692161" y="1506603"/>
            <a:ext cx="1261752" cy="823644"/>
          </a:xfrm>
          <a:prstGeom prst="rect">
            <a:avLst/>
          </a:prstGeom>
        </p:spPr>
      </p:pic>
      <p:pic>
        <p:nvPicPr>
          <p:cNvPr id="25" name="그림 24">
            <a:extLst>
              <a:ext uri="{FF2B5EF4-FFF2-40B4-BE49-F238E27FC236}">
                <a16:creationId xmlns:a16="http://schemas.microsoft.com/office/drawing/2014/main" id="{8D988130-D561-A90D-FBD3-AB23302C0906}"/>
              </a:ext>
            </a:extLst>
          </p:cNvPr>
          <p:cNvPicPr>
            <a:picLocks noChangeAspect="1"/>
          </p:cNvPicPr>
          <p:nvPr/>
        </p:nvPicPr>
        <p:blipFill>
          <a:blip r:embed="rId4"/>
          <a:stretch>
            <a:fillRect/>
          </a:stretch>
        </p:blipFill>
        <p:spPr>
          <a:xfrm>
            <a:off x="2267885" y="1539700"/>
            <a:ext cx="1837691" cy="262528"/>
          </a:xfrm>
          <a:prstGeom prst="rect">
            <a:avLst/>
          </a:prstGeom>
          <a:ln w="19050">
            <a:solidFill>
              <a:schemeClr val="accent5">
                <a:lumMod val="75000"/>
              </a:schemeClr>
            </a:solidFill>
          </a:ln>
        </p:spPr>
      </p:pic>
      <p:cxnSp>
        <p:nvCxnSpPr>
          <p:cNvPr id="35" name="직선 화살표 연결선 34">
            <a:extLst>
              <a:ext uri="{FF2B5EF4-FFF2-40B4-BE49-F238E27FC236}">
                <a16:creationId xmlns:a16="http://schemas.microsoft.com/office/drawing/2014/main" id="{876FDA97-3B95-9D12-5FF4-90476173539D}"/>
              </a:ext>
            </a:extLst>
          </p:cNvPr>
          <p:cNvCxnSpPr>
            <a:cxnSpLocks/>
          </p:cNvCxnSpPr>
          <p:nvPr/>
        </p:nvCxnSpPr>
        <p:spPr>
          <a:xfrm flipH="1">
            <a:off x="1753174" y="1737349"/>
            <a:ext cx="449862" cy="184112"/>
          </a:xfrm>
          <a:prstGeom prst="straightConnector1">
            <a:avLst/>
          </a:prstGeom>
          <a:ln w="12700">
            <a:solidFill>
              <a:srgbClr val="CC00CC"/>
            </a:solidFill>
            <a:tailEnd type="triangle"/>
          </a:ln>
        </p:spPr>
        <p:style>
          <a:lnRef idx="1">
            <a:schemeClr val="accent1"/>
          </a:lnRef>
          <a:fillRef idx="0">
            <a:schemeClr val="accent1"/>
          </a:fillRef>
          <a:effectRef idx="0">
            <a:schemeClr val="accent1"/>
          </a:effectRef>
          <a:fontRef idx="minor">
            <a:schemeClr val="tx1"/>
          </a:fontRef>
        </p:style>
      </p:cxnSp>
      <p:pic>
        <p:nvPicPr>
          <p:cNvPr id="6" name="그림 5">
            <a:extLst>
              <a:ext uri="{FF2B5EF4-FFF2-40B4-BE49-F238E27FC236}">
                <a16:creationId xmlns:a16="http://schemas.microsoft.com/office/drawing/2014/main" id="{73A3580D-D877-4332-9BB0-59A3AECF6EE4}"/>
              </a:ext>
            </a:extLst>
          </p:cNvPr>
          <p:cNvPicPr>
            <a:picLocks noChangeAspect="1"/>
          </p:cNvPicPr>
          <p:nvPr/>
        </p:nvPicPr>
        <p:blipFill>
          <a:blip r:embed="rId5"/>
          <a:stretch>
            <a:fillRect/>
          </a:stretch>
        </p:blipFill>
        <p:spPr>
          <a:xfrm>
            <a:off x="770400" y="2549415"/>
            <a:ext cx="2179113" cy="600837"/>
          </a:xfrm>
          <a:prstGeom prst="rect">
            <a:avLst/>
          </a:prstGeom>
        </p:spPr>
      </p:pic>
      <p:sp>
        <p:nvSpPr>
          <p:cNvPr id="8" name="사각형: 둥근 모서리 7">
            <a:extLst>
              <a:ext uri="{FF2B5EF4-FFF2-40B4-BE49-F238E27FC236}">
                <a16:creationId xmlns:a16="http://schemas.microsoft.com/office/drawing/2014/main" id="{147999AC-00B2-5808-29F4-F9BBE127D403}"/>
              </a:ext>
            </a:extLst>
          </p:cNvPr>
          <p:cNvSpPr/>
          <p:nvPr/>
        </p:nvSpPr>
        <p:spPr>
          <a:xfrm>
            <a:off x="4809265" y="1362150"/>
            <a:ext cx="4133699" cy="1947635"/>
          </a:xfrm>
          <a:prstGeom prst="roundRect">
            <a:avLst>
              <a:gd name="adj" fmla="val 80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사각형: 둥근 모서리 9">
            <a:extLst>
              <a:ext uri="{FF2B5EF4-FFF2-40B4-BE49-F238E27FC236}">
                <a16:creationId xmlns:a16="http://schemas.microsoft.com/office/drawing/2014/main" id="{1B647EA0-DD84-0CC4-5009-4755CC63A61C}"/>
              </a:ext>
            </a:extLst>
          </p:cNvPr>
          <p:cNvSpPr/>
          <p:nvPr/>
        </p:nvSpPr>
        <p:spPr>
          <a:xfrm>
            <a:off x="529931" y="1356429"/>
            <a:ext cx="4133699" cy="1947635"/>
          </a:xfrm>
          <a:prstGeom prst="roundRect">
            <a:avLst>
              <a:gd name="adj" fmla="val 80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화살표: 아래쪽 15">
            <a:extLst>
              <a:ext uri="{FF2B5EF4-FFF2-40B4-BE49-F238E27FC236}">
                <a16:creationId xmlns:a16="http://schemas.microsoft.com/office/drawing/2014/main" id="{7D340239-B60B-088C-24FE-227D64508F07}"/>
              </a:ext>
            </a:extLst>
          </p:cNvPr>
          <p:cNvSpPr/>
          <p:nvPr/>
        </p:nvSpPr>
        <p:spPr>
          <a:xfrm>
            <a:off x="1498427" y="3535949"/>
            <a:ext cx="561600" cy="258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7" name="그림 26">
            <a:extLst>
              <a:ext uri="{FF2B5EF4-FFF2-40B4-BE49-F238E27FC236}">
                <a16:creationId xmlns:a16="http://schemas.microsoft.com/office/drawing/2014/main" id="{208D8AAB-939B-BB88-BF63-9C875C21E688}"/>
              </a:ext>
            </a:extLst>
          </p:cNvPr>
          <p:cNvPicPr>
            <a:picLocks noChangeAspect="1"/>
          </p:cNvPicPr>
          <p:nvPr/>
        </p:nvPicPr>
        <p:blipFill>
          <a:blip r:embed="rId6"/>
          <a:stretch>
            <a:fillRect/>
          </a:stretch>
        </p:blipFill>
        <p:spPr>
          <a:xfrm>
            <a:off x="929097" y="3982504"/>
            <a:ext cx="1710702" cy="397508"/>
          </a:xfrm>
          <a:prstGeom prst="rect">
            <a:avLst/>
          </a:prstGeom>
        </p:spPr>
      </p:pic>
      <p:pic>
        <p:nvPicPr>
          <p:cNvPr id="29" name="그림 28">
            <a:extLst>
              <a:ext uri="{FF2B5EF4-FFF2-40B4-BE49-F238E27FC236}">
                <a16:creationId xmlns:a16="http://schemas.microsoft.com/office/drawing/2014/main" id="{1E995E51-7CBB-CC8A-5285-E9CDEDB829BB}"/>
              </a:ext>
            </a:extLst>
          </p:cNvPr>
          <p:cNvPicPr>
            <a:picLocks noChangeAspect="1"/>
          </p:cNvPicPr>
          <p:nvPr/>
        </p:nvPicPr>
        <p:blipFill>
          <a:blip r:embed="rId7"/>
          <a:stretch>
            <a:fillRect/>
          </a:stretch>
        </p:blipFill>
        <p:spPr>
          <a:xfrm>
            <a:off x="3276993" y="3452178"/>
            <a:ext cx="5559694" cy="1564353"/>
          </a:xfrm>
          <a:prstGeom prst="rect">
            <a:avLst/>
          </a:prstGeom>
        </p:spPr>
      </p:pic>
      <p:sp>
        <p:nvSpPr>
          <p:cNvPr id="30" name="화살표: 아래쪽 29">
            <a:extLst>
              <a:ext uri="{FF2B5EF4-FFF2-40B4-BE49-F238E27FC236}">
                <a16:creationId xmlns:a16="http://schemas.microsoft.com/office/drawing/2014/main" id="{F30B8C85-321F-E6CF-23C0-F841464786BD}"/>
              </a:ext>
            </a:extLst>
          </p:cNvPr>
          <p:cNvSpPr/>
          <p:nvPr/>
        </p:nvSpPr>
        <p:spPr>
          <a:xfrm rot="16200000">
            <a:off x="2715355" y="4134037"/>
            <a:ext cx="561600" cy="258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592" y="257731"/>
            <a:ext cx="2159566" cy="369332"/>
          </a:xfrm>
          <a:prstGeom prst="rect">
            <a:avLst/>
          </a:prstGeom>
          <a:noFill/>
        </p:spPr>
        <p:txBody>
          <a:bodyPr wrap="none">
            <a:spAutoFit/>
          </a:bodyPr>
          <a:lstStyle/>
          <a:p>
            <a:pPr eaLnBrk="1" fontAlgn="auto" latinLnBrk="1" hangingPunct="1">
              <a:spcBef>
                <a:spcPts val="0"/>
              </a:spcBef>
              <a:spcAft>
                <a:spcPts val="0"/>
              </a:spcAft>
              <a:defRPr/>
            </a:pPr>
            <a:r>
              <a:rPr lang="en-US" altLang="ko-KR" dirty="0">
                <a:ln>
                  <a:solidFill>
                    <a:schemeClr val="accent1">
                      <a:alpha val="0"/>
                    </a:schemeClr>
                  </a:solidFill>
                </a:ln>
                <a:solidFill>
                  <a:schemeClr val="tx1">
                    <a:lumMod val="65000"/>
                    <a:lumOff val="35000"/>
                  </a:schemeClr>
                </a:solidFill>
                <a:latin typeface="Arial Black" panose="020B0A04020102020204" pitchFamily="34" charset="0"/>
                <a:ea typeface="KoPub돋움체 Bold" pitchFamily="2" charset="-127"/>
                <a:cs typeface="Arial" panose="020B0604020202020204" pitchFamily="34" charset="0"/>
              </a:rPr>
              <a:t>Business Model</a:t>
            </a:r>
          </a:p>
        </p:txBody>
      </p:sp>
      <p:sp>
        <p:nvSpPr>
          <p:cNvPr id="3" name="TextBox 2"/>
          <p:cNvSpPr txBox="1"/>
          <p:nvPr/>
        </p:nvSpPr>
        <p:spPr>
          <a:xfrm>
            <a:off x="208801" y="672155"/>
            <a:ext cx="3000840" cy="553998"/>
          </a:xfrm>
          <a:prstGeom prst="rect">
            <a:avLst/>
          </a:prstGeom>
        </p:spPr>
        <p:txBody>
          <a:bodyPr wrap="square">
            <a:spAutoFit/>
          </a:bodyPr>
          <a:lstStyle>
            <a:defPPr>
              <a:defRPr lang="ko-KR"/>
            </a:defPPr>
            <a:lvl1pPr indent="-285750">
              <a:buFont typeface="Wingdings" pitchFamily="2" charset="2"/>
              <a:buChar char="v"/>
              <a:defRPr sz="1500">
                <a:ln>
                  <a:solidFill>
                    <a:schemeClr val="accent1">
                      <a:alpha val="0"/>
                    </a:schemeClr>
                  </a:solidFill>
                </a:ln>
                <a:solidFill>
                  <a:schemeClr val="tx1">
                    <a:lumMod val="85000"/>
                    <a:lumOff val="15000"/>
                  </a:schemeClr>
                </a:solidFill>
                <a:latin typeface="KoPub돋움체 Bold" pitchFamily="2" charset="-127"/>
                <a:ea typeface="KoPub돋움체 Bold" pitchFamily="2" charset="-127"/>
              </a:defRPr>
            </a:lvl1pPr>
          </a:lstStyle>
          <a:p>
            <a:pPr eaLnBrk="1" fontAlgn="auto" latinLnBrk="1" hangingPunct="1">
              <a:spcBef>
                <a:spcPts val="0"/>
              </a:spcBef>
              <a:spcAft>
                <a:spcPts val="0"/>
              </a:spcAft>
              <a:defRPr/>
            </a:pPr>
            <a:r>
              <a:rPr lang="en-US" altLang="ko-KR" b="1" dirty="0">
                <a:solidFill>
                  <a:srgbClr val="CC0066"/>
                </a:solidFill>
                <a:latin typeface="Arial" panose="020B0604020202020204" pitchFamily="34" charset="0"/>
                <a:cs typeface="Arial" panose="020B0604020202020204" pitchFamily="34" charset="0"/>
              </a:rPr>
              <a:t>Optical diode chip </a:t>
            </a:r>
            <a:r>
              <a:rPr lang="en-US" altLang="ko-KR" dirty="0">
                <a:solidFill>
                  <a:schemeClr val="tx1">
                    <a:lumMod val="65000"/>
                    <a:lumOff val="35000"/>
                  </a:schemeClr>
                </a:solidFill>
                <a:latin typeface="Arial" panose="020B0604020202020204" pitchFamily="34" charset="0"/>
                <a:cs typeface="Arial" panose="020B0604020202020204" pitchFamily="34" charset="0"/>
              </a:rPr>
              <a:t>&amp;</a:t>
            </a:r>
          </a:p>
          <a:p>
            <a:pPr indent="0" eaLnBrk="1" fontAlgn="auto" latinLnBrk="1" hangingPunct="1">
              <a:spcBef>
                <a:spcPts val="0"/>
              </a:spcBef>
              <a:spcAft>
                <a:spcPts val="0"/>
              </a:spcAft>
              <a:buNone/>
              <a:defRPr/>
            </a:pPr>
            <a:r>
              <a:rPr lang="en-US" altLang="ko-KR" dirty="0">
                <a:solidFill>
                  <a:srgbClr val="CC0066"/>
                </a:solidFill>
                <a:latin typeface="Arial" panose="020B0604020202020204" pitchFamily="34" charset="0"/>
                <a:cs typeface="Arial" panose="020B0604020202020204" pitchFamily="34" charset="0"/>
              </a:rPr>
              <a:t>     </a:t>
            </a:r>
            <a:r>
              <a:rPr lang="en-US" altLang="ko-KR" b="1" dirty="0">
                <a:solidFill>
                  <a:srgbClr val="CC0066"/>
                </a:solidFill>
                <a:latin typeface="Arial" panose="020B0604020202020204" pitchFamily="34" charset="0"/>
                <a:cs typeface="Arial" panose="020B0604020202020204" pitchFamily="34" charset="0"/>
              </a:rPr>
              <a:t>Optical passive platform</a:t>
            </a:r>
            <a:endParaRPr lang="ko-KR" altLang="en-US" b="1" dirty="0">
              <a:solidFill>
                <a:srgbClr val="CC0066"/>
              </a:solidFill>
              <a:latin typeface="Arial" panose="020B0604020202020204" pitchFamily="34" charset="0"/>
              <a:cs typeface="Arial" panose="020B0604020202020204" pitchFamily="34" charset="0"/>
            </a:endParaRPr>
          </a:p>
        </p:txBody>
      </p:sp>
      <p:sp>
        <p:nvSpPr>
          <p:cNvPr id="5" name="슬라이드 번호 개체 틀 4"/>
          <p:cNvSpPr>
            <a:spLocks noGrp="1"/>
          </p:cNvSpPr>
          <p:nvPr>
            <p:ph type="sldNum" sz="quarter" idx="12"/>
          </p:nvPr>
        </p:nvSpPr>
        <p:spPr>
          <a:xfrm>
            <a:off x="8762400" y="4886358"/>
            <a:ext cx="355125" cy="249630"/>
          </a:xfrm>
        </p:spPr>
        <p:txBody>
          <a:bodyPr/>
          <a:lstStyle/>
          <a:p>
            <a:pPr>
              <a:defRPr/>
            </a:pPr>
            <a:fld id="{7F391977-49C2-4C0B-9DF3-2F12A1D14A92}" type="slidenum">
              <a:rPr lang="ko-KR" altLang="en-US" smtClean="0">
                <a:latin typeface="Arial" panose="020B0604020202020204" pitchFamily="34" charset="0"/>
                <a:cs typeface="Arial" panose="020B0604020202020204" pitchFamily="34" charset="0"/>
              </a:rPr>
              <a:pPr>
                <a:defRPr/>
              </a:pPr>
              <a:t>8</a:t>
            </a:fld>
            <a:endParaRPr lang="ko-KR" altLang="en-US">
              <a:latin typeface="Arial" panose="020B0604020202020204" pitchFamily="34" charset="0"/>
              <a:cs typeface="Arial" panose="020B0604020202020204" pitchFamily="34" charset="0"/>
            </a:endParaRPr>
          </a:p>
        </p:txBody>
      </p:sp>
      <p:sp>
        <p:nvSpPr>
          <p:cNvPr id="12" name="모서리가 둥근 직사각형 61">
            <a:extLst>
              <a:ext uri="{FF2B5EF4-FFF2-40B4-BE49-F238E27FC236}">
                <a16:creationId xmlns:a16="http://schemas.microsoft.com/office/drawing/2014/main" id="{E9238BB3-8E0D-4CE4-DDB5-9AFDC1A68ACD}"/>
              </a:ext>
            </a:extLst>
          </p:cNvPr>
          <p:cNvSpPr/>
          <p:nvPr/>
        </p:nvSpPr>
        <p:spPr>
          <a:xfrm>
            <a:off x="3319200" y="498150"/>
            <a:ext cx="4880268" cy="1525092"/>
          </a:xfrm>
          <a:prstGeom prst="roundRect">
            <a:avLst>
              <a:gd name="adj" fmla="val 7498"/>
            </a:avLst>
          </a:prstGeom>
          <a:solidFill>
            <a:srgbClr val="FDF8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pic>
        <p:nvPicPr>
          <p:cNvPr id="13" name="Picture 2" descr="데일리벳 » 삼성전자로고">
            <a:extLst>
              <a:ext uri="{FF2B5EF4-FFF2-40B4-BE49-F238E27FC236}">
                <a16:creationId xmlns:a16="http://schemas.microsoft.com/office/drawing/2014/main" id="{D4B91E28-5A87-F852-90BA-CF9E5A7A93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447" y="3555005"/>
            <a:ext cx="784207" cy="520938"/>
          </a:xfrm>
          <a:prstGeom prst="rect">
            <a:avLst/>
          </a:prstGeom>
          <a:noFill/>
          <a:extLst>
            <a:ext uri="{909E8E84-426E-40DD-AFC4-6F175D3DCCD1}">
              <a14:hiddenFill xmlns:a14="http://schemas.microsoft.com/office/drawing/2010/main">
                <a:solidFill>
                  <a:srgbClr val="FFFFFF"/>
                </a:solidFill>
              </a14:hiddenFill>
            </a:ext>
          </a:extLst>
        </p:spPr>
      </p:pic>
      <p:sp>
        <p:nvSpPr>
          <p:cNvPr id="14" name="직사각형 13">
            <a:extLst>
              <a:ext uri="{FF2B5EF4-FFF2-40B4-BE49-F238E27FC236}">
                <a16:creationId xmlns:a16="http://schemas.microsoft.com/office/drawing/2014/main" id="{9358925B-926F-9397-A262-80772CEC4E0D}"/>
              </a:ext>
            </a:extLst>
          </p:cNvPr>
          <p:cNvSpPr/>
          <p:nvPr/>
        </p:nvSpPr>
        <p:spPr>
          <a:xfrm>
            <a:off x="3189600" y="3221145"/>
            <a:ext cx="4880268" cy="379078"/>
          </a:xfrm>
          <a:prstGeom prst="rect">
            <a:avLst/>
          </a:prstGeom>
        </p:spPr>
        <p:txBody>
          <a:bodyPr wrap="square">
            <a:spAutoFit/>
          </a:bodyPr>
          <a:lstStyle/>
          <a:p>
            <a:pPr marL="85725" indent="-85725" eaLnBrk="1" fontAlgn="auto" hangingPunct="1">
              <a:lnSpc>
                <a:spcPct val="130000"/>
              </a:lnSpc>
              <a:spcBef>
                <a:spcPts val="600"/>
              </a:spcBef>
              <a:spcAft>
                <a:spcPts val="0"/>
              </a:spcAft>
              <a:buFont typeface="Arial" panose="020B0604020202020204" pitchFamily="34" charset="0"/>
              <a:buChar char="•"/>
              <a:defRPr/>
            </a:pPr>
            <a:r>
              <a:rPr lang="en-US" altLang="ko-KR" sz="1600" b="1" dirty="0">
                <a:ln>
                  <a:solidFill>
                    <a:schemeClr val="accent1">
                      <a:alpha val="0"/>
                    </a:schemeClr>
                  </a:solidFill>
                </a:ln>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rPr>
              <a:t>Opto-electric IC</a:t>
            </a:r>
            <a:r>
              <a:rPr lang="en-US" altLang="ko-KR" sz="1400" b="1" dirty="0">
                <a:ln>
                  <a:solidFill>
                    <a:schemeClr val="accent1">
                      <a:alpha val="0"/>
                    </a:schemeClr>
                  </a:solidFill>
                </a:ln>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rPr>
              <a:t> (optical interconnect) </a:t>
            </a:r>
            <a:r>
              <a:rPr lang="en-US" altLang="ko-KR" sz="1600" b="1" dirty="0">
                <a:ln>
                  <a:solidFill>
                    <a:schemeClr val="accent1">
                      <a:alpha val="0"/>
                    </a:schemeClr>
                  </a:solidFill>
                </a:ln>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rPr>
              <a:t>applications</a:t>
            </a:r>
            <a:endParaRPr lang="ko-KR" altLang="en-US" sz="1400" b="1" dirty="0">
              <a:ln>
                <a:solidFill>
                  <a:schemeClr val="accent1">
                    <a:alpha val="0"/>
                  </a:schemeClr>
                </a:solidFill>
              </a:ln>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endParaRPr>
          </a:p>
        </p:txBody>
      </p:sp>
      <p:sp>
        <p:nvSpPr>
          <p:cNvPr id="15" name="오른쪽 화살표 23">
            <a:extLst>
              <a:ext uri="{FF2B5EF4-FFF2-40B4-BE49-F238E27FC236}">
                <a16:creationId xmlns:a16="http://schemas.microsoft.com/office/drawing/2014/main" id="{686F0DEF-94CF-EC81-A42D-5A5E6FCBF705}"/>
              </a:ext>
            </a:extLst>
          </p:cNvPr>
          <p:cNvSpPr/>
          <p:nvPr/>
        </p:nvSpPr>
        <p:spPr>
          <a:xfrm rot="19787772">
            <a:off x="2604290" y="1488378"/>
            <a:ext cx="612775" cy="411162"/>
          </a:xfrm>
          <a:prstGeom prst="rightArrow">
            <a:avLst/>
          </a:prstGeom>
          <a:gradFill flip="none" rotWithShape="1">
            <a:gsLst>
              <a:gs pos="0">
                <a:schemeClr val="accent5">
                  <a:lumMod val="7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Arial" panose="020B0604020202020204" pitchFamily="34" charset="0"/>
              <a:cs typeface="Arial" panose="020B0604020202020204" pitchFamily="34" charset="0"/>
            </a:endParaRPr>
          </a:p>
        </p:txBody>
      </p:sp>
      <p:pic>
        <p:nvPicPr>
          <p:cNvPr id="28" name="그림 27">
            <a:extLst>
              <a:ext uri="{FF2B5EF4-FFF2-40B4-BE49-F238E27FC236}">
                <a16:creationId xmlns:a16="http://schemas.microsoft.com/office/drawing/2014/main" id="{96022BDB-B0C0-86AD-0897-3298F8F45751}"/>
              </a:ext>
            </a:extLst>
          </p:cNvPr>
          <p:cNvPicPr>
            <a:picLocks noChangeAspect="1"/>
          </p:cNvPicPr>
          <p:nvPr/>
        </p:nvPicPr>
        <p:blipFill>
          <a:blip r:embed="rId4"/>
          <a:stretch>
            <a:fillRect/>
          </a:stretch>
        </p:blipFill>
        <p:spPr>
          <a:xfrm>
            <a:off x="3365192" y="3649837"/>
            <a:ext cx="509945" cy="748543"/>
          </a:xfrm>
          <a:prstGeom prst="rect">
            <a:avLst/>
          </a:prstGeom>
        </p:spPr>
      </p:pic>
      <p:pic>
        <p:nvPicPr>
          <p:cNvPr id="29" name="Picture 2" descr="Scaling the BEOL: A Toolbox Filled with New Processes, Boosters and  Conductors - Semiconductor Digest">
            <a:extLst>
              <a:ext uri="{FF2B5EF4-FFF2-40B4-BE49-F238E27FC236}">
                <a16:creationId xmlns:a16="http://schemas.microsoft.com/office/drawing/2014/main" id="{440522F1-DF6C-4FC1-4427-A787080D34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8762" y="3693546"/>
            <a:ext cx="820867" cy="7089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SK하이닉스 - 나무위키">
            <a:extLst>
              <a:ext uri="{FF2B5EF4-FFF2-40B4-BE49-F238E27FC236}">
                <a16:creationId xmlns:a16="http://schemas.microsoft.com/office/drawing/2014/main" id="{96CD8BAC-7325-B70B-C495-D9AB9EF9F4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2400" y="4374515"/>
            <a:ext cx="894625" cy="530035"/>
          </a:xfrm>
          <a:prstGeom prst="rect">
            <a:avLst/>
          </a:prstGeom>
          <a:noFill/>
          <a:extLst>
            <a:ext uri="{909E8E84-426E-40DD-AFC4-6F175D3DCCD1}">
              <a14:hiddenFill xmlns:a14="http://schemas.microsoft.com/office/drawing/2010/main">
                <a:solidFill>
                  <a:srgbClr val="FFFFFF"/>
                </a:solidFill>
              </a14:hiddenFill>
            </a:ext>
          </a:extLst>
        </p:spPr>
      </p:pic>
      <p:pic>
        <p:nvPicPr>
          <p:cNvPr id="31" name="그림 30">
            <a:extLst>
              <a:ext uri="{FF2B5EF4-FFF2-40B4-BE49-F238E27FC236}">
                <a16:creationId xmlns:a16="http://schemas.microsoft.com/office/drawing/2014/main" id="{FE95BAB6-60AF-0840-4F69-BAA411BF7546}"/>
              </a:ext>
            </a:extLst>
          </p:cNvPr>
          <p:cNvPicPr>
            <a:picLocks noChangeAspect="1"/>
          </p:cNvPicPr>
          <p:nvPr/>
        </p:nvPicPr>
        <p:blipFill>
          <a:blip r:embed="rId7"/>
          <a:stretch>
            <a:fillRect/>
          </a:stretch>
        </p:blipFill>
        <p:spPr>
          <a:xfrm>
            <a:off x="5606730" y="4101561"/>
            <a:ext cx="463386" cy="307245"/>
          </a:xfrm>
          <a:prstGeom prst="rect">
            <a:avLst/>
          </a:prstGeom>
        </p:spPr>
      </p:pic>
      <p:pic>
        <p:nvPicPr>
          <p:cNvPr id="32" name="Picture 2" descr="Micron Technology logo.svg">
            <a:extLst>
              <a:ext uri="{FF2B5EF4-FFF2-40B4-BE49-F238E27FC236}">
                <a16:creationId xmlns:a16="http://schemas.microsoft.com/office/drawing/2014/main" id="{5CC3C6D9-71FA-9369-8E4A-A09F51193D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9085" y="3682898"/>
            <a:ext cx="784207" cy="21609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Qualcomm-Logo.svg">
            <a:extLst>
              <a:ext uri="{FF2B5EF4-FFF2-40B4-BE49-F238E27FC236}">
                <a16:creationId xmlns:a16="http://schemas.microsoft.com/office/drawing/2014/main" id="{8BB6D33E-F23B-39C8-EDCB-E0D2E2F1A8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6767" y="4632103"/>
            <a:ext cx="936601" cy="17029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AMD Logo.svg">
            <a:extLst>
              <a:ext uri="{FF2B5EF4-FFF2-40B4-BE49-F238E27FC236}">
                <a16:creationId xmlns:a16="http://schemas.microsoft.com/office/drawing/2014/main" id="{2AD91EF1-3FEE-8770-CB5F-8948C91450E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68021" y="4329120"/>
            <a:ext cx="562963" cy="13562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NVIDIA logo.svg">
            <a:extLst>
              <a:ext uri="{FF2B5EF4-FFF2-40B4-BE49-F238E27FC236}">
                <a16:creationId xmlns:a16="http://schemas.microsoft.com/office/drawing/2014/main" id="{B5FAE7C2-604A-D249-80BE-65C3E8EC05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7894" y="4019506"/>
            <a:ext cx="846590" cy="156619"/>
          </a:xfrm>
          <a:prstGeom prst="rect">
            <a:avLst/>
          </a:prstGeom>
          <a:noFill/>
          <a:extLst>
            <a:ext uri="{909E8E84-426E-40DD-AFC4-6F175D3DCCD1}">
              <a14:hiddenFill xmlns:a14="http://schemas.microsoft.com/office/drawing/2010/main">
                <a:solidFill>
                  <a:srgbClr val="FFFFFF"/>
                </a:solidFill>
              </a14:hiddenFill>
            </a:ext>
          </a:extLst>
        </p:spPr>
      </p:pic>
      <p:sp>
        <p:nvSpPr>
          <p:cNvPr id="38" name="오른쪽 화살표 42">
            <a:extLst>
              <a:ext uri="{FF2B5EF4-FFF2-40B4-BE49-F238E27FC236}">
                <a16:creationId xmlns:a16="http://schemas.microsoft.com/office/drawing/2014/main" id="{253CB70A-171C-079A-A069-47C3A2760A36}"/>
              </a:ext>
            </a:extLst>
          </p:cNvPr>
          <p:cNvSpPr/>
          <p:nvPr/>
        </p:nvSpPr>
        <p:spPr>
          <a:xfrm>
            <a:off x="4930676" y="3997644"/>
            <a:ext cx="612775" cy="411162"/>
          </a:xfrm>
          <a:prstGeom prst="rightArrow">
            <a:avLst/>
          </a:prstGeom>
          <a:gradFill flip="none" rotWithShape="1">
            <a:gsLst>
              <a:gs pos="0">
                <a:schemeClr val="accent5">
                  <a:lumMod val="7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Arial" panose="020B0604020202020204" pitchFamily="34" charset="0"/>
              <a:cs typeface="Arial" panose="020B0604020202020204" pitchFamily="34" charset="0"/>
            </a:endParaRPr>
          </a:p>
        </p:txBody>
      </p:sp>
      <p:sp>
        <p:nvSpPr>
          <p:cNvPr id="44" name="오른쪽 화살표 59">
            <a:extLst>
              <a:ext uri="{FF2B5EF4-FFF2-40B4-BE49-F238E27FC236}">
                <a16:creationId xmlns:a16="http://schemas.microsoft.com/office/drawing/2014/main" id="{B62C61F1-D80C-EC68-8736-0A4D5BCC78A2}"/>
              </a:ext>
            </a:extLst>
          </p:cNvPr>
          <p:cNvSpPr/>
          <p:nvPr/>
        </p:nvSpPr>
        <p:spPr>
          <a:xfrm rot="1812228" flipV="1">
            <a:off x="2547656" y="3688942"/>
            <a:ext cx="612775" cy="411162"/>
          </a:xfrm>
          <a:prstGeom prst="rightArrow">
            <a:avLst/>
          </a:prstGeom>
          <a:gradFill flip="none" rotWithShape="1">
            <a:gsLst>
              <a:gs pos="0">
                <a:schemeClr val="accent5">
                  <a:lumMod val="7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Arial" panose="020B0604020202020204" pitchFamily="34" charset="0"/>
              <a:cs typeface="Arial" panose="020B0604020202020204" pitchFamily="34" charset="0"/>
            </a:endParaRPr>
          </a:p>
        </p:txBody>
      </p:sp>
      <p:sp>
        <p:nvSpPr>
          <p:cNvPr id="48" name="모서리가 둥근 직사각형 9">
            <a:extLst>
              <a:ext uri="{FF2B5EF4-FFF2-40B4-BE49-F238E27FC236}">
                <a16:creationId xmlns:a16="http://schemas.microsoft.com/office/drawing/2014/main" id="{D511D532-1893-2CE3-A6D0-AC2DB1ABAB73}"/>
              </a:ext>
            </a:extLst>
          </p:cNvPr>
          <p:cNvSpPr/>
          <p:nvPr/>
        </p:nvSpPr>
        <p:spPr>
          <a:xfrm>
            <a:off x="3236490" y="3251618"/>
            <a:ext cx="4962978" cy="1696132"/>
          </a:xfrm>
          <a:prstGeom prst="roundRect">
            <a:avLst>
              <a:gd name="adj" fmla="val 749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pic>
        <p:nvPicPr>
          <p:cNvPr id="49" name="Picture 6">
            <a:extLst>
              <a:ext uri="{FF2B5EF4-FFF2-40B4-BE49-F238E27FC236}">
                <a16:creationId xmlns:a16="http://schemas.microsoft.com/office/drawing/2014/main" id="{D07D19FC-D3ED-89FF-6A16-E52C2F5D66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95822" y="4493792"/>
            <a:ext cx="730235" cy="410758"/>
          </a:xfrm>
          <a:prstGeom prst="rect">
            <a:avLst/>
          </a:prstGeom>
          <a:noFill/>
          <a:extLst>
            <a:ext uri="{909E8E84-426E-40DD-AFC4-6F175D3DCCD1}">
              <a14:hiddenFill xmlns:a14="http://schemas.microsoft.com/office/drawing/2010/main">
                <a:solidFill>
                  <a:srgbClr val="FFFFFF"/>
                </a:solidFill>
              </a14:hiddenFill>
            </a:ext>
          </a:extLst>
        </p:spPr>
      </p:pic>
      <p:pic>
        <p:nvPicPr>
          <p:cNvPr id="50" name="그림 49">
            <a:extLst>
              <a:ext uri="{FF2B5EF4-FFF2-40B4-BE49-F238E27FC236}">
                <a16:creationId xmlns:a16="http://schemas.microsoft.com/office/drawing/2014/main" id="{D3119FEB-685B-49F0-3EC2-23DEB6FE1C92}"/>
              </a:ext>
            </a:extLst>
          </p:cNvPr>
          <p:cNvPicPr>
            <a:picLocks noChangeAspect="1"/>
          </p:cNvPicPr>
          <p:nvPr/>
        </p:nvPicPr>
        <p:blipFill>
          <a:blip r:embed="rId13"/>
          <a:stretch>
            <a:fillRect/>
          </a:stretch>
        </p:blipFill>
        <p:spPr>
          <a:xfrm>
            <a:off x="3392276" y="904867"/>
            <a:ext cx="1621427" cy="398460"/>
          </a:xfrm>
          <a:prstGeom prst="rect">
            <a:avLst/>
          </a:prstGeom>
        </p:spPr>
      </p:pic>
      <p:pic>
        <p:nvPicPr>
          <p:cNvPr id="52" name="그림 51">
            <a:extLst>
              <a:ext uri="{FF2B5EF4-FFF2-40B4-BE49-F238E27FC236}">
                <a16:creationId xmlns:a16="http://schemas.microsoft.com/office/drawing/2014/main" id="{35A35084-BBA0-D52E-54C7-2056A5E6A8F7}"/>
              </a:ext>
            </a:extLst>
          </p:cNvPr>
          <p:cNvPicPr>
            <a:picLocks noChangeAspect="1"/>
          </p:cNvPicPr>
          <p:nvPr/>
        </p:nvPicPr>
        <p:blipFill>
          <a:blip r:embed="rId14"/>
          <a:stretch>
            <a:fillRect/>
          </a:stretch>
        </p:blipFill>
        <p:spPr>
          <a:xfrm>
            <a:off x="3430821" y="1387648"/>
            <a:ext cx="991088" cy="473286"/>
          </a:xfrm>
          <a:prstGeom prst="rect">
            <a:avLst/>
          </a:prstGeom>
        </p:spPr>
      </p:pic>
      <p:sp>
        <p:nvSpPr>
          <p:cNvPr id="53" name="오른쪽 화살표 46">
            <a:extLst>
              <a:ext uri="{FF2B5EF4-FFF2-40B4-BE49-F238E27FC236}">
                <a16:creationId xmlns:a16="http://schemas.microsoft.com/office/drawing/2014/main" id="{4621DEF1-9327-AA51-125B-230E7ED609B2}"/>
              </a:ext>
            </a:extLst>
          </p:cNvPr>
          <p:cNvSpPr/>
          <p:nvPr/>
        </p:nvSpPr>
        <p:spPr>
          <a:xfrm>
            <a:off x="5265483" y="1131189"/>
            <a:ext cx="535152" cy="411162"/>
          </a:xfrm>
          <a:prstGeom prst="rightArrow">
            <a:avLst/>
          </a:prstGeom>
          <a:gradFill flip="none" rotWithShape="1">
            <a:gsLst>
              <a:gs pos="0">
                <a:schemeClr val="accent5">
                  <a:lumMod val="7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Arial" panose="020B0604020202020204" pitchFamily="34" charset="0"/>
              <a:cs typeface="Arial" panose="020B0604020202020204" pitchFamily="34" charset="0"/>
            </a:endParaRPr>
          </a:p>
        </p:txBody>
      </p:sp>
      <p:pic>
        <p:nvPicPr>
          <p:cNvPr id="54" name="그림 53">
            <a:extLst>
              <a:ext uri="{FF2B5EF4-FFF2-40B4-BE49-F238E27FC236}">
                <a16:creationId xmlns:a16="http://schemas.microsoft.com/office/drawing/2014/main" id="{B1ACF4DA-4A5B-D953-145D-DD078C349CD1}"/>
              </a:ext>
            </a:extLst>
          </p:cNvPr>
          <p:cNvPicPr>
            <a:picLocks noChangeAspect="1"/>
          </p:cNvPicPr>
          <p:nvPr/>
        </p:nvPicPr>
        <p:blipFill>
          <a:blip r:embed="rId15"/>
          <a:stretch>
            <a:fillRect/>
          </a:stretch>
        </p:blipFill>
        <p:spPr>
          <a:xfrm>
            <a:off x="4488914" y="1386279"/>
            <a:ext cx="692686" cy="417186"/>
          </a:xfrm>
          <a:prstGeom prst="rect">
            <a:avLst/>
          </a:prstGeom>
        </p:spPr>
      </p:pic>
      <p:pic>
        <p:nvPicPr>
          <p:cNvPr id="55" name="그림 54">
            <a:extLst>
              <a:ext uri="{FF2B5EF4-FFF2-40B4-BE49-F238E27FC236}">
                <a16:creationId xmlns:a16="http://schemas.microsoft.com/office/drawing/2014/main" id="{51BFFBB6-B229-77D5-1325-F03936235254}"/>
              </a:ext>
            </a:extLst>
          </p:cNvPr>
          <p:cNvPicPr>
            <a:picLocks noChangeAspect="1"/>
          </p:cNvPicPr>
          <p:nvPr/>
        </p:nvPicPr>
        <p:blipFill>
          <a:blip r:embed="rId16"/>
          <a:stretch>
            <a:fillRect/>
          </a:stretch>
        </p:blipFill>
        <p:spPr>
          <a:xfrm>
            <a:off x="5868000" y="1415701"/>
            <a:ext cx="789988" cy="411163"/>
          </a:xfrm>
          <a:prstGeom prst="rect">
            <a:avLst/>
          </a:prstGeom>
        </p:spPr>
      </p:pic>
      <p:pic>
        <p:nvPicPr>
          <p:cNvPr id="56" name="그림 55">
            <a:extLst>
              <a:ext uri="{FF2B5EF4-FFF2-40B4-BE49-F238E27FC236}">
                <a16:creationId xmlns:a16="http://schemas.microsoft.com/office/drawing/2014/main" id="{233CF64C-377C-1D67-8F71-FA72AE6204DF}"/>
              </a:ext>
            </a:extLst>
          </p:cNvPr>
          <p:cNvPicPr>
            <a:picLocks noChangeAspect="1"/>
          </p:cNvPicPr>
          <p:nvPr/>
        </p:nvPicPr>
        <p:blipFill>
          <a:blip r:embed="rId17"/>
          <a:stretch>
            <a:fillRect/>
          </a:stretch>
        </p:blipFill>
        <p:spPr>
          <a:xfrm>
            <a:off x="6744425" y="879717"/>
            <a:ext cx="744784" cy="218780"/>
          </a:xfrm>
          <a:prstGeom prst="rect">
            <a:avLst/>
          </a:prstGeom>
        </p:spPr>
      </p:pic>
      <p:pic>
        <p:nvPicPr>
          <p:cNvPr id="57" name="그림 56">
            <a:extLst>
              <a:ext uri="{FF2B5EF4-FFF2-40B4-BE49-F238E27FC236}">
                <a16:creationId xmlns:a16="http://schemas.microsoft.com/office/drawing/2014/main" id="{2FF3F49F-850B-EBF3-BAC8-EA3B0B81C1CB}"/>
              </a:ext>
            </a:extLst>
          </p:cNvPr>
          <p:cNvPicPr>
            <a:picLocks noChangeAspect="1"/>
          </p:cNvPicPr>
          <p:nvPr/>
        </p:nvPicPr>
        <p:blipFill>
          <a:blip r:embed="rId7"/>
          <a:stretch>
            <a:fillRect/>
          </a:stretch>
        </p:blipFill>
        <p:spPr>
          <a:xfrm>
            <a:off x="6004983" y="884147"/>
            <a:ext cx="463386" cy="307245"/>
          </a:xfrm>
          <a:prstGeom prst="rect">
            <a:avLst/>
          </a:prstGeom>
        </p:spPr>
      </p:pic>
      <p:pic>
        <p:nvPicPr>
          <p:cNvPr id="61" name="Picture 2" descr="Cisco Completes Acquisition of Luxtera, Inc - Cisco">
            <a:extLst>
              <a:ext uri="{FF2B5EF4-FFF2-40B4-BE49-F238E27FC236}">
                <a16:creationId xmlns:a16="http://schemas.microsoft.com/office/drawing/2014/main" id="{A6BD3C41-0229-1A1E-4B05-A40E81FD7AA2}"/>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3396" t="32122" r="3396" b="32122"/>
          <a:stretch/>
        </p:blipFill>
        <p:spPr bwMode="auto">
          <a:xfrm>
            <a:off x="6740671" y="1122483"/>
            <a:ext cx="793913" cy="203038"/>
          </a:xfrm>
          <a:prstGeom prst="rect">
            <a:avLst/>
          </a:prstGeom>
          <a:noFill/>
          <a:extLst>
            <a:ext uri="{909E8E84-426E-40DD-AFC4-6F175D3DCCD1}">
              <a14:hiddenFill xmlns:a14="http://schemas.microsoft.com/office/drawing/2010/main">
                <a:solidFill>
                  <a:srgbClr val="FFFFFF"/>
                </a:solidFill>
              </a14:hiddenFill>
            </a:ext>
          </a:extLst>
        </p:spPr>
      </p:pic>
      <p:pic>
        <p:nvPicPr>
          <p:cNvPr id="63" name="그림 62">
            <a:extLst>
              <a:ext uri="{FF2B5EF4-FFF2-40B4-BE49-F238E27FC236}">
                <a16:creationId xmlns:a16="http://schemas.microsoft.com/office/drawing/2014/main" id="{8261F023-F820-4DB4-19BC-A0AAA4E69304}"/>
              </a:ext>
            </a:extLst>
          </p:cNvPr>
          <p:cNvPicPr>
            <a:picLocks noChangeAspect="1"/>
          </p:cNvPicPr>
          <p:nvPr/>
        </p:nvPicPr>
        <p:blipFill>
          <a:blip r:embed="rId19"/>
          <a:stretch>
            <a:fillRect/>
          </a:stretch>
        </p:blipFill>
        <p:spPr>
          <a:xfrm>
            <a:off x="6765989" y="1386279"/>
            <a:ext cx="973224" cy="230377"/>
          </a:xfrm>
          <a:prstGeom prst="rect">
            <a:avLst/>
          </a:prstGeom>
        </p:spPr>
      </p:pic>
      <p:pic>
        <p:nvPicPr>
          <p:cNvPr id="64" name="그림 63">
            <a:extLst>
              <a:ext uri="{FF2B5EF4-FFF2-40B4-BE49-F238E27FC236}">
                <a16:creationId xmlns:a16="http://schemas.microsoft.com/office/drawing/2014/main" id="{62021675-58B9-5A2D-0B5B-8174F608FA29}"/>
              </a:ext>
            </a:extLst>
          </p:cNvPr>
          <p:cNvPicPr>
            <a:picLocks noChangeAspect="1"/>
          </p:cNvPicPr>
          <p:nvPr/>
        </p:nvPicPr>
        <p:blipFill>
          <a:blip r:embed="rId20"/>
          <a:stretch>
            <a:fillRect/>
          </a:stretch>
        </p:blipFill>
        <p:spPr>
          <a:xfrm>
            <a:off x="6776384" y="1714931"/>
            <a:ext cx="752651" cy="223866"/>
          </a:xfrm>
          <a:prstGeom prst="rect">
            <a:avLst/>
          </a:prstGeom>
        </p:spPr>
      </p:pic>
      <p:pic>
        <p:nvPicPr>
          <p:cNvPr id="65" name="그림 64">
            <a:extLst>
              <a:ext uri="{FF2B5EF4-FFF2-40B4-BE49-F238E27FC236}">
                <a16:creationId xmlns:a16="http://schemas.microsoft.com/office/drawing/2014/main" id="{80700D4B-3B56-AF26-9478-9DD599927B7B}"/>
              </a:ext>
            </a:extLst>
          </p:cNvPr>
          <p:cNvPicPr>
            <a:picLocks noChangeAspect="1"/>
          </p:cNvPicPr>
          <p:nvPr/>
        </p:nvPicPr>
        <p:blipFill>
          <a:blip r:embed="rId21"/>
          <a:stretch>
            <a:fillRect/>
          </a:stretch>
        </p:blipFill>
        <p:spPr>
          <a:xfrm>
            <a:off x="7164000" y="4380923"/>
            <a:ext cx="993512" cy="221227"/>
          </a:xfrm>
          <a:prstGeom prst="rect">
            <a:avLst/>
          </a:prstGeom>
        </p:spPr>
      </p:pic>
      <p:pic>
        <p:nvPicPr>
          <p:cNvPr id="66" name="그림 65">
            <a:extLst>
              <a:ext uri="{FF2B5EF4-FFF2-40B4-BE49-F238E27FC236}">
                <a16:creationId xmlns:a16="http://schemas.microsoft.com/office/drawing/2014/main" id="{4D0A0560-60F5-2C9B-0115-11D484BC2CC5}"/>
              </a:ext>
            </a:extLst>
          </p:cNvPr>
          <p:cNvPicPr>
            <a:picLocks noChangeAspect="1"/>
          </p:cNvPicPr>
          <p:nvPr/>
        </p:nvPicPr>
        <p:blipFill>
          <a:blip r:embed="rId22"/>
          <a:stretch>
            <a:fillRect/>
          </a:stretch>
        </p:blipFill>
        <p:spPr>
          <a:xfrm>
            <a:off x="490528" y="1958358"/>
            <a:ext cx="1806774" cy="613392"/>
          </a:xfrm>
          <a:prstGeom prst="rect">
            <a:avLst/>
          </a:prstGeom>
        </p:spPr>
      </p:pic>
      <p:pic>
        <p:nvPicPr>
          <p:cNvPr id="67" name="그림 66">
            <a:extLst>
              <a:ext uri="{FF2B5EF4-FFF2-40B4-BE49-F238E27FC236}">
                <a16:creationId xmlns:a16="http://schemas.microsoft.com/office/drawing/2014/main" id="{91B0EC46-3423-A3F2-FE39-5516F870D9CD}"/>
              </a:ext>
            </a:extLst>
          </p:cNvPr>
          <p:cNvPicPr>
            <a:picLocks noChangeAspect="1"/>
          </p:cNvPicPr>
          <p:nvPr/>
        </p:nvPicPr>
        <p:blipFill>
          <a:blip r:embed="rId23"/>
          <a:stretch>
            <a:fillRect/>
          </a:stretch>
        </p:blipFill>
        <p:spPr>
          <a:xfrm>
            <a:off x="432821" y="2990975"/>
            <a:ext cx="2045567" cy="476124"/>
          </a:xfrm>
          <a:prstGeom prst="rect">
            <a:avLst/>
          </a:prstGeom>
        </p:spPr>
      </p:pic>
      <p:pic>
        <p:nvPicPr>
          <p:cNvPr id="68" name="그림 67">
            <a:extLst>
              <a:ext uri="{FF2B5EF4-FFF2-40B4-BE49-F238E27FC236}">
                <a16:creationId xmlns:a16="http://schemas.microsoft.com/office/drawing/2014/main" id="{9B272CB9-9387-3C38-4A08-FBD24B847E01}"/>
              </a:ext>
            </a:extLst>
          </p:cNvPr>
          <p:cNvPicPr>
            <a:picLocks noChangeAspect="1"/>
          </p:cNvPicPr>
          <p:nvPr/>
        </p:nvPicPr>
        <p:blipFill>
          <a:blip r:embed="rId24"/>
          <a:stretch>
            <a:fillRect/>
          </a:stretch>
        </p:blipFill>
        <p:spPr>
          <a:xfrm>
            <a:off x="7444722" y="3683415"/>
            <a:ext cx="488360" cy="203863"/>
          </a:xfrm>
          <a:prstGeom prst="rect">
            <a:avLst/>
          </a:prstGeom>
        </p:spPr>
      </p:pic>
      <p:pic>
        <p:nvPicPr>
          <p:cNvPr id="69" name="그림 68">
            <a:extLst>
              <a:ext uri="{FF2B5EF4-FFF2-40B4-BE49-F238E27FC236}">
                <a16:creationId xmlns:a16="http://schemas.microsoft.com/office/drawing/2014/main" id="{B3D233FD-2FA3-A475-C672-5D6C86BB03E3}"/>
              </a:ext>
            </a:extLst>
          </p:cNvPr>
          <p:cNvPicPr>
            <a:picLocks noChangeAspect="1"/>
          </p:cNvPicPr>
          <p:nvPr/>
        </p:nvPicPr>
        <p:blipFill>
          <a:blip r:embed="rId25"/>
          <a:stretch>
            <a:fillRect/>
          </a:stretch>
        </p:blipFill>
        <p:spPr>
          <a:xfrm>
            <a:off x="7426089" y="3922807"/>
            <a:ext cx="497444" cy="386712"/>
          </a:xfrm>
          <a:prstGeom prst="rect">
            <a:avLst/>
          </a:prstGeom>
        </p:spPr>
      </p:pic>
      <p:pic>
        <p:nvPicPr>
          <p:cNvPr id="70" name="Picture 2" descr="Hewlett-Packard - Wikipedia">
            <a:extLst>
              <a:ext uri="{FF2B5EF4-FFF2-40B4-BE49-F238E27FC236}">
                <a16:creationId xmlns:a16="http://schemas.microsoft.com/office/drawing/2014/main" id="{72A4DA21-C09C-6D8E-07D5-B3B96A236B1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679477" y="4559311"/>
            <a:ext cx="345239" cy="345239"/>
          </a:xfrm>
          <a:prstGeom prst="rect">
            <a:avLst/>
          </a:prstGeom>
          <a:noFill/>
          <a:extLst>
            <a:ext uri="{909E8E84-426E-40DD-AFC4-6F175D3DCCD1}">
              <a14:hiddenFill xmlns:a14="http://schemas.microsoft.com/office/drawing/2010/main">
                <a:solidFill>
                  <a:srgbClr val="FFFFFF"/>
                </a:solidFill>
              </a14:hiddenFill>
            </a:ext>
          </a:extLst>
        </p:spPr>
      </p:pic>
      <p:pic>
        <p:nvPicPr>
          <p:cNvPr id="71" name="그림 70">
            <a:extLst>
              <a:ext uri="{FF2B5EF4-FFF2-40B4-BE49-F238E27FC236}">
                <a16:creationId xmlns:a16="http://schemas.microsoft.com/office/drawing/2014/main" id="{5410F72F-7D33-60CA-E2A6-4801AFD2E339}"/>
              </a:ext>
            </a:extLst>
          </p:cNvPr>
          <p:cNvPicPr>
            <a:picLocks noChangeAspect="1"/>
          </p:cNvPicPr>
          <p:nvPr/>
        </p:nvPicPr>
        <p:blipFill>
          <a:blip r:embed="rId27"/>
          <a:stretch>
            <a:fillRect/>
          </a:stretch>
        </p:blipFill>
        <p:spPr>
          <a:xfrm>
            <a:off x="4153716" y="2076024"/>
            <a:ext cx="1530309" cy="992178"/>
          </a:xfrm>
          <a:prstGeom prst="rect">
            <a:avLst/>
          </a:prstGeom>
        </p:spPr>
      </p:pic>
      <p:pic>
        <p:nvPicPr>
          <p:cNvPr id="72" name="그림 71">
            <a:extLst>
              <a:ext uri="{FF2B5EF4-FFF2-40B4-BE49-F238E27FC236}">
                <a16:creationId xmlns:a16="http://schemas.microsoft.com/office/drawing/2014/main" id="{8B971BC6-DB57-FC1E-D404-4034D79D34A4}"/>
              </a:ext>
            </a:extLst>
          </p:cNvPr>
          <p:cNvPicPr>
            <a:picLocks noChangeAspect="1"/>
          </p:cNvPicPr>
          <p:nvPr/>
        </p:nvPicPr>
        <p:blipFill>
          <a:blip r:embed="rId28"/>
          <a:stretch>
            <a:fillRect/>
          </a:stretch>
        </p:blipFill>
        <p:spPr>
          <a:xfrm>
            <a:off x="689226" y="2609305"/>
            <a:ext cx="1430510" cy="308045"/>
          </a:xfrm>
          <a:prstGeom prst="rect">
            <a:avLst/>
          </a:prstGeom>
        </p:spPr>
      </p:pic>
      <p:sp>
        <p:nvSpPr>
          <p:cNvPr id="73" name="사각형: 둥근 모서리 72">
            <a:extLst>
              <a:ext uri="{FF2B5EF4-FFF2-40B4-BE49-F238E27FC236}">
                <a16:creationId xmlns:a16="http://schemas.microsoft.com/office/drawing/2014/main" id="{2801959B-C124-1DDF-2B0A-9B091B3D242B}"/>
              </a:ext>
            </a:extLst>
          </p:cNvPr>
          <p:cNvSpPr/>
          <p:nvPr/>
        </p:nvSpPr>
        <p:spPr>
          <a:xfrm>
            <a:off x="390344" y="1880550"/>
            <a:ext cx="2140144" cy="1775551"/>
          </a:xfrm>
          <a:prstGeom prst="roundRect">
            <a:avLst>
              <a:gd name="adj" fmla="val 97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직사각형 73">
            <a:extLst>
              <a:ext uri="{FF2B5EF4-FFF2-40B4-BE49-F238E27FC236}">
                <a16:creationId xmlns:a16="http://schemas.microsoft.com/office/drawing/2014/main" id="{816C88A8-3F50-7D56-C9D6-25F4E187C945}"/>
              </a:ext>
            </a:extLst>
          </p:cNvPr>
          <p:cNvSpPr/>
          <p:nvPr/>
        </p:nvSpPr>
        <p:spPr>
          <a:xfrm>
            <a:off x="3369830" y="523595"/>
            <a:ext cx="4822663" cy="342145"/>
          </a:xfrm>
          <a:prstGeom prst="rect">
            <a:avLst/>
          </a:prstGeom>
        </p:spPr>
        <p:txBody>
          <a:bodyPr wrap="square">
            <a:spAutoFit/>
          </a:bodyPr>
          <a:lstStyle/>
          <a:p>
            <a:pPr marL="85725" indent="-85725" eaLnBrk="1" fontAlgn="auto" hangingPunct="1">
              <a:lnSpc>
                <a:spcPct val="110000"/>
              </a:lnSpc>
              <a:spcBef>
                <a:spcPts val="600"/>
              </a:spcBef>
              <a:spcAft>
                <a:spcPts val="0"/>
              </a:spcAft>
              <a:buFont typeface="Arial" panose="020B0604020202020204" pitchFamily="34" charset="0"/>
              <a:buChar char="•"/>
              <a:defRPr/>
            </a:pPr>
            <a:r>
              <a:rPr lang="en-US" altLang="ko-KR" sz="1600" b="1" dirty="0">
                <a:ln>
                  <a:solidFill>
                    <a:schemeClr val="accent1">
                      <a:alpha val="0"/>
                    </a:schemeClr>
                  </a:solidFill>
                </a:ln>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rPr>
              <a:t>Optical transceiver applications</a:t>
            </a:r>
            <a:r>
              <a:rPr lang="ko-KR" altLang="en-US" sz="1200" b="1" dirty="0">
                <a:ln>
                  <a:solidFill>
                    <a:schemeClr val="accent1">
                      <a:alpha val="0"/>
                    </a:schemeClr>
                  </a:solidFill>
                </a:ln>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rPr>
              <a:t> </a:t>
            </a:r>
            <a:endParaRPr lang="en-US" altLang="ko-KR" sz="1200" b="1" dirty="0">
              <a:ln>
                <a:solidFill>
                  <a:schemeClr val="accent1">
                    <a:alpha val="0"/>
                  </a:schemeClr>
                </a:solidFill>
              </a:ln>
              <a:solidFill>
                <a:schemeClr val="tx1">
                  <a:lumMod val="75000"/>
                  <a:lumOff val="25000"/>
                </a:schemeClr>
              </a:solidFill>
              <a:latin typeface="Arial" panose="020B0604020202020204" pitchFamily="34" charset="0"/>
              <a:ea typeface="KoPub돋움체 Medium" pitchFamily="2" charset="-127"/>
              <a:cs typeface="Arial" panose="020B0604020202020204" pitchFamily="34" charset="0"/>
            </a:endParaRPr>
          </a:p>
        </p:txBody>
      </p:sp>
      <p:grpSp>
        <p:nvGrpSpPr>
          <p:cNvPr id="75" name="그룹 74">
            <a:extLst>
              <a:ext uri="{FF2B5EF4-FFF2-40B4-BE49-F238E27FC236}">
                <a16:creationId xmlns:a16="http://schemas.microsoft.com/office/drawing/2014/main" id="{AC34FC95-8ACA-567F-2FD8-C945E86247E8}"/>
              </a:ext>
            </a:extLst>
          </p:cNvPr>
          <p:cNvGrpSpPr/>
          <p:nvPr/>
        </p:nvGrpSpPr>
        <p:grpSpPr>
          <a:xfrm>
            <a:off x="5941477" y="2066226"/>
            <a:ext cx="1344074" cy="1066007"/>
            <a:chOff x="5453603" y="3825900"/>
            <a:chExt cx="1172788" cy="984182"/>
          </a:xfrm>
        </p:grpSpPr>
        <p:pic>
          <p:nvPicPr>
            <p:cNvPr id="76" name="그림 75">
              <a:extLst>
                <a:ext uri="{FF2B5EF4-FFF2-40B4-BE49-F238E27FC236}">
                  <a16:creationId xmlns:a16="http://schemas.microsoft.com/office/drawing/2014/main" id="{43E4F65B-865D-62BE-28EF-1697E5A02CA6}"/>
                </a:ext>
              </a:extLst>
            </p:cNvPr>
            <p:cNvPicPr>
              <a:picLocks noChangeAspect="1"/>
            </p:cNvPicPr>
            <p:nvPr/>
          </p:nvPicPr>
          <p:blipFill>
            <a:blip r:embed="rId29"/>
            <a:stretch>
              <a:fillRect/>
            </a:stretch>
          </p:blipFill>
          <p:spPr>
            <a:xfrm>
              <a:off x="5453603" y="3892073"/>
              <a:ext cx="452103" cy="918009"/>
            </a:xfrm>
            <a:prstGeom prst="rect">
              <a:avLst/>
            </a:prstGeom>
          </p:spPr>
        </p:pic>
        <p:pic>
          <p:nvPicPr>
            <p:cNvPr id="77" name="Picture 6" descr="ê´ë ¨ ì´ë¯¸ì§">
              <a:extLst>
                <a:ext uri="{FF2B5EF4-FFF2-40B4-BE49-F238E27FC236}">
                  <a16:creationId xmlns:a16="http://schemas.microsoft.com/office/drawing/2014/main" id="{26F998F9-8640-44EF-3C67-8391FF2B946A}"/>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146427" y="4006177"/>
              <a:ext cx="479964" cy="666670"/>
            </a:xfrm>
            <a:prstGeom prst="rect">
              <a:avLst/>
            </a:prstGeom>
            <a:noFill/>
            <a:extLst>
              <a:ext uri="{909E8E84-426E-40DD-AFC4-6F175D3DCCD1}">
                <a14:hiddenFill xmlns:a14="http://schemas.microsoft.com/office/drawing/2010/main">
                  <a:solidFill>
                    <a:srgbClr val="FFFFFF"/>
                  </a:solidFill>
                </a14:hiddenFill>
              </a:ext>
            </a:extLst>
          </p:spPr>
        </p:pic>
        <p:sp>
          <p:nvSpPr>
            <p:cNvPr id="78" name="타원 77">
              <a:extLst>
                <a:ext uri="{FF2B5EF4-FFF2-40B4-BE49-F238E27FC236}">
                  <a16:creationId xmlns:a16="http://schemas.microsoft.com/office/drawing/2014/main" id="{E4A44072-2059-E553-8D16-1C5651D809ED}"/>
                </a:ext>
              </a:extLst>
            </p:cNvPr>
            <p:cNvSpPr/>
            <p:nvPr/>
          </p:nvSpPr>
          <p:spPr>
            <a:xfrm>
              <a:off x="5720695" y="4181858"/>
              <a:ext cx="240721" cy="336439"/>
            </a:xfrm>
            <a:prstGeom prst="ellipse">
              <a:avLst/>
            </a:prstGeom>
            <a:noFill/>
            <a:ln w="1905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9" name="직선 연결선 78">
              <a:extLst>
                <a:ext uri="{FF2B5EF4-FFF2-40B4-BE49-F238E27FC236}">
                  <a16:creationId xmlns:a16="http://schemas.microsoft.com/office/drawing/2014/main" id="{050442C3-A8FF-0A83-4F04-BA2B82266408}"/>
                </a:ext>
              </a:extLst>
            </p:cNvPr>
            <p:cNvCxnSpPr/>
            <p:nvPr/>
          </p:nvCxnSpPr>
          <p:spPr>
            <a:xfrm flipH="1">
              <a:off x="5905706" y="3825900"/>
              <a:ext cx="374244" cy="366958"/>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80" name="직선 연결선 79">
              <a:extLst>
                <a:ext uri="{FF2B5EF4-FFF2-40B4-BE49-F238E27FC236}">
                  <a16:creationId xmlns:a16="http://schemas.microsoft.com/office/drawing/2014/main" id="{0B803062-392A-5AD7-C8FA-489402C46114}"/>
                </a:ext>
              </a:extLst>
            </p:cNvPr>
            <p:cNvCxnSpPr/>
            <p:nvPr/>
          </p:nvCxnSpPr>
          <p:spPr>
            <a:xfrm flipH="1" flipV="1">
              <a:off x="5913719" y="4504706"/>
              <a:ext cx="366231" cy="303376"/>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grpSp>
      <p:pic>
        <p:nvPicPr>
          <p:cNvPr id="81" name="그림 80">
            <a:extLst>
              <a:ext uri="{FF2B5EF4-FFF2-40B4-BE49-F238E27FC236}">
                <a16:creationId xmlns:a16="http://schemas.microsoft.com/office/drawing/2014/main" id="{743367F6-2554-CD79-62E4-F794F6C07FCB}"/>
              </a:ext>
            </a:extLst>
          </p:cNvPr>
          <p:cNvPicPr>
            <a:picLocks noChangeAspect="1"/>
          </p:cNvPicPr>
          <p:nvPr/>
        </p:nvPicPr>
        <p:blipFill>
          <a:blip r:embed="rId31"/>
          <a:stretch>
            <a:fillRect/>
          </a:stretch>
        </p:blipFill>
        <p:spPr>
          <a:xfrm>
            <a:off x="7413368" y="2071696"/>
            <a:ext cx="1349032" cy="1051360"/>
          </a:xfrm>
          <a:prstGeom prst="rect">
            <a:avLst/>
          </a:prstGeom>
        </p:spPr>
      </p:pic>
    </p:spTree>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15874</TotalTime>
  <Words>2820</Words>
  <Application>Microsoft Office PowerPoint</Application>
  <PresentationFormat>화면 슬라이드 쇼(16:9)</PresentationFormat>
  <Paragraphs>368</Paragraphs>
  <Slides>22</Slides>
  <Notes>15</Notes>
  <HiddenSlides>0</HiddenSlides>
  <MMClips>0</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22</vt:i4>
      </vt:variant>
    </vt:vector>
  </HeadingPairs>
  <TitlesOfParts>
    <vt:vector size="32" baseType="lpstr">
      <vt:lpstr>KoPub돋움체 Medium</vt:lpstr>
      <vt:lpstr>새굴림</vt:lpstr>
      <vt:lpstr>Arial</vt:lpstr>
      <vt:lpstr>Script MT Bold</vt:lpstr>
      <vt:lpstr>Arial Black</vt:lpstr>
      <vt:lpstr>KoPub돋움체 Bold</vt:lpstr>
      <vt:lpstr>Wingdings</vt:lpstr>
      <vt:lpstr>맑은 고딕</vt:lpstr>
      <vt:lpstr>Times New Roman</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ilho kim</dc:creator>
  <cp:lastModifiedBy>KYONG HON KIM</cp:lastModifiedBy>
  <cp:revision>426</cp:revision>
  <cp:lastPrinted>2022-12-07T08:23:09Z</cp:lastPrinted>
  <dcterms:created xsi:type="dcterms:W3CDTF">2020-10-28T14:52:22Z</dcterms:created>
  <dcterms:modified xsi:type="dcterms:W3CDTF">2024-04-19T15:11:19Z</dcterms:modified>
</cp:coreProperties>
</file>